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Artificial Intelligence and Machine Learning: Fundamentals and Applications" id="{F4CE0EA3-0C26-4C96-8B13-412B59C76853}">
          <p14:sldIdLst>
            <p14:sldId id="2561"/>
            <p14:sldId id="2562"/>
          </p14:sldIdLst>
        </p14:section>
        <p14:section name="Understanding Artificial Intelligence (AI)" id="{248A039D-628E-4C67-9D12-504DCC15912C}">
          <p14:sldIdLst>
            <p14:sldId id="2563"/>
            <p14:sldId id="2564"/>
            <p14:sldId id="2565"/>
            <p14:sldId id="2566"/>
          </p14:sldIdLst>
        </p14:section>
        <p14:section name="Overview of Machine Learning (ML)" id="{DA2AFD5D-5CB0-4185-A9D4-9DF0D471E0C3}">
          <p14:sldIdLst>
            <p14:sldId id="2567"/>
            <p14:sldId id="2568"/>
            <p14:sldId id="2569"/>
            <p14:sldId id="2570"/>
          </p14:sldIdLst>
        </p14:section>
        <p14:section name="Fundamental Algorithms in Machine Learning" id="{1283E00F-1030-4083-AF91-7F6A0D6BF0B0}">
          <p14:sldIdLst>
            <p14:sldId id="2571"/>
            <p14:sldId id="2572"/>
            <p14:sldId id="2573"/>
            <p14:sldId id="2574"/>
          </p14:sldIdLst>
        </p14:section>
        <p14:section name="Key Components and Technologies in AI and ML" id="{62878728-5F07-473B-AA2D-D49DE84F0D30}">
          <p14:sldIdLst>
            <p14:sldId id="2575"/>
            <p14:sldId id="2576"/>
            <p14:sldId id="2577"/>
            <p14:sldId id="2578"/>
          </p14:sldIdLst>
        </p14:section>
        <p14:section name="Applications and Impact of AI and ML" id="{6E48C433-2C49-4A40-B48D-850704872380}">
          <p14:sldIdLst>
            <p14:sldId id="2579"/>
            <p14:sldId id="2580"/>
            <p14:sldId id="2581"/>
            <p14:sldId id="2582"/>
          </p14:sldIdLst>
        </p14:section>
        <p14:section name="Conclusion" id="{11CF55E1-680B-44B0-91CF-71719BE7C416}">
          <p14:sldIdLst>
            <p14:sldId id="2583"/>
            <p14:sldId id="25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77" d="100"/>
          <a:sy n="77" d="100"/>
        </p:scale>
        <p:origin x="679" y="271"/>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48829F-B965-43E6-A6E9-1F27A7D82A58}"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IN"/>
        </a:p>
      </dgm:t>
    </dgm:pt>
    <dgm:pt modelId="{16A50AC0-B536-463A-B72C-72817D1A51D7}">
      <dgm:prSet/>
      <dgm:spPr/>
      <dgm:t>
        <a:bodyPr/>
        <a:lstStyle/>
        <a:p>
          <a:pPr>
            <a:lnSpc>
              <a:spcPct val="100000"/>
            </a:lnSpc>
            <a:defRPr b="1"/>
          </a:pPr>
          <a:r>
            <a:rPr lang="en-IN"/>
            <a:t>What is AI?</a:t>
          </a:r>
        </a:p>
      </dgm:t>
    </dgm:pt>
    <dgm:pt modelId="{8E9A0377-B1D0-4D49-BA82-BD08C4DED51A}" type="parTrans" cxnId="{52D04369-F203-41BE-A6C3-A08D98992472}">
      <dgm:prSet/>
      <dgm:spPr/>
      <dgm:t>
        <a:bodyPr/>
        <a:lstStyle/>
        <a:p>
          <a:endParaRPr lang="en-IN"/>
        </a:p>
      </dgm:t>
    </dgm:pt>
    <dgm:pt modelId="{645AAE3C-6703-4560-9E94-815E7F903CBF}" type="sibTrans" cxnId="{52D04369-F203-41BE-A6C3-A08D98992472}">
      <dgm:prSet/>
      <dgm:spPr/>
      <dgm:t>
        <a:bodyPr/>
        <a:lstStyle/>
        <a:p>
          <a:pPr>
            <a:lnSpc>
              <a:spcPct val="100000"/>
            </a:lnSpc>
            <a:defRPr b="1"/>
          </a:pPr>
          <a:endParaRPr lang="en-IN"/>
        </a:p>
      </dgm:t>
    </dgm:pt>
    <dgm:pt modelId="{1BC1BEE6-023C-46CA-B3E2-8F192A403DC3}">
      <dgm:prSet/>
      <dgm:spPr/>
      <dgm:t>
        <a:bodyPr/>
        <a:lstStyle/>
        <a:p>
          <a:pPr>
            <a:lnSpc>
              <a:spcPct val="100000"/>
            </a:lnSpc>
          </a:pPr>
          <a:r>
            <a:rPr lang="en-IN"/>
            <a:t>AI refers to the simulation of human intelligence by machines, enabling them to perform tasks that typically require human intellect.</a:t>
          </a:r>
        </a:p>
      </dgm:t>
    </dgm:pt>
    <dgm:pt modelId="{070D8200-DFE7-4837-88D4-A105450BAF98}" type="parTrans" cxnId="{43E96E43-2D2B-4841-9462-0D929F41FCF6}">
      <dgm:prSet/>
      <dgm:spPr/>
      <dgm:t>
        <a:bodyPr/>
        <a:lstStyle/>
        <a:p>
          <a:endParaRPr lang="en-IN"/>
        </a:p>
      </dgm:t>
    </dgm:pt>
    <dgm:pt modelId="{F93B540F-4675-4552-A3EB-47090AB14457}" type="sibTrans" cxnId="{43E96E43-2D2B-4841-9462-0D929F41FCF6}">
      <dgm:prSet/>
      <dgm:spPr/>
      <dgm:t>
        <a:bodyPr/>
        <a:lstStyle/>
        <a:p>
          <a:endParaRPr lang="en-IN"/>
        </a:p>
      </dgm:t>
    </dgm:pt>
    <dgm:pt modelId="{A12F8804-F7A4-466C-AC3A-0A5E99087CEA}">
      <dgm:prSet/>
      <dgm:spPr/>
      <dgm:t>
        <a:bodyPr/>
        <a:lstStyle/>
        <a:p>
          <a:pPr>
            <a:lnSpc>
              <a:spcPct val="100000"/>
            </a:lnSpc>
            <a:defRPr b="1"/>
          </a:pPr>
          <a:r>
            <a:rPr lang="en-IN"/>
            <a:t>Historical Milestones</a:t>
          </a:r>
        </a:p>
      </dgm:t>
    </dgm:pt>
    <dgm:pt modelId="{9D1A0ED8-486B-4E5A-A479-912A153AE5CD}" type="parTrans" cxnId="{737E8CD1-3B24-42B3-9A5D-843232DB921A}">
      <dgm:prSet/>
      <dgm:spPr/>
      <dgm:t>
        <a:bodyPr/>
        <a:lstStyle/>
        <a:p>
          <a:endParaRPr lang="en-IN"/>
        </a:p>
      </dgm:t>
    </dgm:pt>
    <dgm:pt modelId="{3CBB46CF-E117-432E-AE63-E4FD6A9751A0}" type="sibTrans" cxnId="{737E8CD1-3B24-42B3-9A5D-843232DB921A}">
      <dgm:prSet/>
      <dgm:spPr/>
      <dgm:t>
        <a:bodyPr/>
        <a:lstStyle/>
        <a:p>
          <a:pPr>
            <a:lnSpc>
              <a:spcPct val="100000"/>
            </a:lnSpc>
            <a:defRPr b="1"/>
          </a:pPr>
          <a:endParaRPr lang="en-IN"/>
        </a:p>
      </dgm:t>
    </dgm:pt>
    <dgm:pt modelId="{D64E9371-D201-4E71-AF4A-D3458BC6C89D}">
      <dgm:prSet/>
      <dgm:spPr/>
      <dgm:t>
        <a:bodyPr/>
        <a:lstStyle/>
        <a:p>
          <a:pPr>
            <a:lnSpc>
              <a:spcPct val="100000"/>
            </a:lnSpc>
          </a:pPr>
          <a:r>
            <a:rPr lang="en-IN"/>
            <a:t>The journey of AI began in the mid-20th century, marked by significant developments and breakthroughs in technology and theoretical foundations.</a:t>
          </a:r>
        </a:p>
      </dgm:t>
    </dgm:pt>
    <dgm:pt modelId="{43E884B5-58D6-495C-9AFA-7E3FFC710D71}" type="parTrans" cxnId="{0A2BAD0C-2544-4135-AA71-CA3D35B246F8}">
      <dgm:prSet/>
      <dgm:spPr/>
      <dgm:t>
        <a:bodyPr/>
        <a:lstStyle/>
        <a:p>
          <a:endParaRPr lang="en-IN"/>
        </a:p>
      </dgm:t>
    </dgm:pt>
    <dgm:pt modelId="{72263999-F68B-4225-916F-8257A0CAC666}" type="sibTrans" cxnId="{0A2BAD0C-2544-4135-AA71-CA3D35B246F8}">
      <dgm:prSet/>
      <dgm:spPr/>
      <dgm:t>
        <a:bodyPr/>
        <a:lstStyle/>
        <a:p>
          <a:endParaRPr lang="en-IN"/>
        </a:p>
      </dgm:t>
    </dgm:pt>
    <dgm:pt modelId="{7252533D-980B-43AD-AACA-BC871861C49C}">
      <dgm:prSet/>
      <dgm:spPr/>
      <dgm:t>
        <a:bodyPr/>
        <a:lstStyle/>
        <a:p>
          <a:pPr>
            <a:lnSpc>
              <a:spcPct val="100000"/>
            </a:lnSpc>
            <a:defRPr b="1"/>
          </a:pPr>
          <a:r>
            <a:rPr lang="en-IN"/>
            <a:t>Modern Applications</a:t>
          </a:r>
        </a:p>
      </dgm:t>
    </dgm:pt>
    <dgm:pt modelId="{35C89F36-DE93-47D2-B0D9-7C2E40552850}" type="parTrans" cxnId="{F96EA086-36D7-498C-B9DB-77095CA00D0C}">
      <dgm:prSet/>
      <dgm:spPr/>
      <dgm:t>
        <a:bodyPr/>
        <a:lstStyle/>
        <a:p>
          <a:endParaRPr lang="en-IN"/>
        </a:p>
      </dgm:t>
    </dgm:pt>
    <dgm:pt modelId="{F4BAB124-C69A-4D1D-A7CB-15289F264065}" type="sibTrans" cxnId="{F96EA086-36D7-498C-B9DB-77095CA00D0C}">
      <dgm:prSet/>
      <dgm:spPr/>
      <dgm:t>
        <a:bodyPr/>
        <a:lstStyle/>
        <a:p>
          <a:endParaRPr lang="en-IN"/>
        </a:p>
      </dgm:t>
    </dgm:pt>
    <dgm:pt modelId="{3E58F14E-6A12-45B2-8383-8596E76252E7}">
      <dgm:prSet/>
      <dgm:spPr/>
      <dgm:t>
        <a:bodyPr/>
        <a:lstStyle/>
        <a:p>
          <a:pPr>
            <a:lnSpc>
              <a:spcPct val="100000"/>
            </a:lnSpc>
          </a:pPr>
          <a:r>
            <a:rPr lang="en-IN"/>
            <a:t>Recent advancements in AI have led to diverse applications, from virtual assistants to advanced machine learning systems that impact everyday life.</a:t>
          </a:r>
        </a:p>
      </dgm:t>
    </dgm:pt>
    <dgm:pt modelId="{1C2262F0-B714-4097-BC40-E6A197250463}" type="parTrans" cxnId="{6C58CEF6-BE44-450E-BD7E-BF87AA3EFA9F}">
      <dgm:prSet/>
      <dgm:spPr/>
      <dgm:t>
        <a:bodyPr/>
        <a:lstStyle/>
        <a:p>
          <a:endParaRPr lang="en-IN"/>
        </a:p>
      </dgm:t>
    </dgm:pt>
    <dgm:pt modelId="{A4B7DF52-6B44-4E25-9C65-3F1993F3C0DD}" type="sibTrans" cxnId="{6C58CEF6-BE44-450E-BD7E-BF87AA3EFA9F}">
      <dgm:prSet/>
      <dgm:spPr/>
      <dgm:t>
        <a:bodyPr/>
        <a:lstStyle/>
        <a:p>
          <a:endParaRPr lang="en-IN"/>
        </a:p>
      </dgm:t>
    </dgm:pt>
    <dgm:pt modelId="{4053B20F-74F0-4107-B81F-7BC3E2A13134}" type="pres">
      <dgm:prSet presAssocID="{F648829F-B965-43E6-A6E9-1F27A7D82A58}" presName="Root" presStyleCnt="0">
        <dgm:presLayoutVars>
          <dgm:dir/>
          <dgm:resizeHandles val="exact"/>
        </dgm:presLayoutVars>
      </dgm:prSet>
      <dgm:spPr/>
    </dgm:pt>
    <dgm:pt modelId="{AA4DB036-E0E9-4B7E-BA5D-183C5950EC03}" type="pres">
      <dgm:prSet presAssocID="{16A50AC0-B536-463A-B72C-72817D1A51D7}" presName="Composite" presStyleCnt="0"/>
      <dgm:spPr/>
    </dgm:pt>
    <dgm:pt modelId="{E9989856-AF48-48F5-A7DD-67537FF6B2BF}" type="pres">
      <dgm:prSet presAssocID="{16A50AC0-B536-463A-B72C-72817D1A51D7}"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3362" r="11634" b="-6"/>
          <a:stretch/>
        </a:blipFill>
      </dgm:spPr>
      <dgm:extLst>
        <a:ext uri="{E40237B7-FDA0-4F09-8148-C483321AD2D9}">
          <dgm14:cNvPr xmlns:dgm14="http://schemas.microsoft.com/office/drawing/2010/diagram" id="0" name="" descr="Artificial intelligence"/>
        </a:ext>
      </dgm:extLst>
    </dgm:pt>
    <dgm:pt modelId="{89D4A8FD-0B91-4875-8F44-82B2A93FB08F}" type="pres">
      <dgm:prSet presAssocID="{16A50AC0-B536-463A-B72C-72817D1A51D7}" presName="Subtitle" presStyleLbl="revTx" presStyleIdx="0" presStyleCnt="6">
        <dgm:presLayoutVars>
          <dgm:chMax val="0"/>
          <dgm:bulletEnabled/>
        </dgm:presLayoutVars>
      </dgm:prSet>
      <dgm:spPr/>
    </dgm:pt>
    <dgm:pt modelId="{863310A6-4CC0-4A69-90DA-76499D749092}" type="pres">
      <dgm:prSet presAssocID="{16A50AC0-B536-463A-B72C-72817D1A51D7}" presName="Description" presStyleLbl="revTx" presStyleIdx="1" presStyleCnt="6">
        <dgm:presLayoutVars>
          <dgm:bulletEnabled/>
        </dgm:presLayoutVars>
      </dgm:prSet>
      <dgm:spPr/>
    </dgm:pt>
    <dgm:pt modelId="{30558B2B-6334-4D8A-85B1-48CB36AF1E5F}" type="pres">
      <dgm:prSet presAssocID="{645AAE3C-6703-4560-9E94-815E7F903CBF}" presName="sibTrans" presStyleLbl="sibTrans2D1" presStyleIdx="0" presStyleCnt="0"/>
      <dgm:spPr/>
    </dgm:pt>
    <dgm:pt modelId="{E6C0E818-B8EA-4369-AEF1-5D93C91ECD25}" type="pres">
      <dgm:prSet presAssocID="{A12F8804-F7A4-466C-AC3A-0A5E99087CEA}" presName="Composite" presStyleCnt="0"/>
      <dgm:spPr/>
    </dgm:pt>
    <dgm:pt modelId="{A1BDAC29-4570-40CD-A4DB-65A87E5B568E}" type="pres">
      <dgm:prSet presAssocID="{A12F8804-F7A4-466C-AC3A-0A5E99087CEA}"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7233" r="16514" b="-6"/>
          <a:stretch/>
        </a:blipFill>
      </dgm:spPr>
      <dgm:extLst>
        <a:ext uri="{E40237B7-FDA0-4F09-8148-C483321AD2D9}">
          <dgm14:cNvPr xmlns:dgm14="http://schemas.microsoft.com/office/drawing/2010/diagram" id="0" name="" descr="4K Resolution"/>
        </a:ext>
      </dgm:extLst>
    </dgm:pt>
    <dgm:pt modelId="{A02CA57B-1255-454D-B3AB-F25D33B3EA86}" type="pres">
      <dgm:prSet presAssocID="{A12F8804-F7A4-466C-AC3A-0A5E99087CEA}" presName="Subtitle" presStyleLbl="revTx" presStyleIdx="2" presStyleCnt="6">
        <dgm:presLayoutVars>
          <dgm:chMax val="0"/>
          <dgm:bulletEnabled/>
        </dgm:presLayoutVars>
      </dgm:prSet>
      <dgm:spPr/>
    </dgm:pt>
    <dgm:pt modelId="{54533658-5F6F-4DD3-A6F3-E4ADBC20E53B}" type="pres">
      <dgm:prSet presAssocID="{A12F8804-F7A4-466C-AC3A-0A5E99087CEA}" presName="Description" presStyleLbl="revTx" presStyleIdx="3" presStyleCnt="6">
        <dgm:presLayoutVars>
          <dgm:bulletEnabled/>
        </dgm:presLayoutVars>
      </dgm:prSet>
      <dgm:spPr/>
    </dgm:pt>
    <dgm:pt modelId="{D0075C0D-F9FF-4CFE-ABE2-72FA8BB34D5C}" type="pres">
      <dgm:prSet presAssocID="{3CBB46CF-E117-432E-AE63-E4FD6A9751A0}" presName="sibTrans" presStyleLbl="sibTrans2D1" presStyleIdx="0" presStyleCnt="0"/>
      <dgm:spPr/>
    </dgm:pt>
    <dgm:pt modelId="{595343F3-A461-4BB9-9582-1F31409D717A}" type="pres">
      <dgm:prSet presAssocID="{7252533D-980B-43AD-AACA-BC871861C49C}" presName="Composite" presStyleCnt="0"/>
      <dgm:spPr/>
    </dgm:pt>
    <dgm:pt modelId="{D85BA535-5FF3-4F60-8553-AAF36CC1FC5E}" type="pres">
      <dgm:prSet presAssocID="{7252533D-980B-43AD-AACA-BC871861C49C}"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9209" r="15786" b="-6"/>
          <a:stretch/>
        </a:blipFill>
      </dgm:spPr>
      <dgm:extLst>
        <a:ext uri="{E40237B7-FDA0-4F09-8148-C483321AD2D9}">
          <dgm14:cNvPr xmlns:dgm14="http://schemas.microsoft.com/office/drawing/2010/diagram" id="0" name="" descr="Artificial Intelligence digital concept with brain shape"/>
        </a:ext>
      </dgm:extLst>
    </dgm:pt>
    <dgm:pt modelId="{71C8BB0C-BC0C-4538-B9CB-7FAB24BF6AE5}" type="pres">
      <dgm:prSet presAssocID="{7252533D-980B-43AD-AACA-BC871861C49C}" presName="Subtitle" presStyleLbl="revTx" presStyleIdx="4" presStyleCnt="6">
        <dgm:presLayoutVars>
          <dgm:chMax val="0"/>
          <dgm:bulletEnabled/>
        </dgm:presLayoutVars>
      </dgm:prSet>
      <dgm:spPr/>
    </dgm:pt>
    <dgm:pt modelId="{F251BE24-9964-4A1A-942B-4A2FDEF57274}" type="pres">
      <dgm:prSet presAssocID="{7252533D-980B-43AD-AACA-BC871861C49C}" presName="Description" presStyleLbl="revTx" presStyleIdx="5" presStyleCnt="6">
        <dgm:presLayoutVars>
          <dgm:bulletEnabled/>
        </dgm:presLayoutVars>
      </dgm:prSet>
      <dgm:spPr/>
    </dgm:pt>
  </dgm:ptLst>
  <dgm:cxnLst>
    <dgm:cxn modelId="{F2173F02-CE0C-4FD2-913C-FAF8E6426C4B}" type="presOf" srcId="{7252533D-980B-43AD-AACA-BC871861C49C}" destId="{71C8BB0C-BC0C-4538-B9CB-7FAB24BF6AE5}" srcOrd="0" destOrd="0" presId="urn:microsoft.com/office/officeart/2024/3/layout/verticalVisualTextBlock1"/>
    <dgm:cxn modelId="{A1ED0609-7FBE-4A4A-8654-9124854BC720}" type="presOf" srcId="{3E58F14E-6A12-45B2-8383-8596E76252E7}" destId="{F251BE24-9964-4A1A-942B-4A2FDEF57274}" srcOrd="0" destOrd="0" presId="urn:microsoft.com/office/officeart/2024/3/layout/verticalVisualTextBlock1"/>
    <dgm:cxn modelId="{0A2BAD0C-2544-4135-AA71-CA3D35B246F8}" srcId="{A12F8804-F7A4-466C-AC3A-0A5E99087CEA}" destId="{D64E9371-D201-4E71-AF4A-D3458BC6C89D}" srcOrd="0" destOrd="0" parTransId="{43E884B5-58D6-495C-9AFA-7E3FFC710D71}" sibTransId="{72263999-F68B-4225-916F-8257A0CAC666}"/>
    <dgm:cxn modelId="{43E96E43-2D2B-4841-9462-0D929F41FCF6}" srcId="{16A50AC0-B536-463A-B72C-72817D1A51D7}" destId="{1BC1BEE6-023C-46CA-B3E2-8F192A403DC3}" srcOrd="0" destOrd="0" parTransId="{070D8200-DFE7-4837-88D4-A105450BAF98}" sibTransId="{F93B540F-4675-4552-A3EB-47090AB14457}"/>
    <dgm:cxn modelId="{080EB545-035D-4575-AB03-D88394E07481}" type="presOf" srcId="{1BC1BEE6-023C-46CA-B3E2-8F192A403DC3}" destId="{863310A6-4CC0-4A69-90DA-76499D749092}" srcOrd="0" destOrd="0" presId="urn:microsoft.com/office/officeart/2024/3/layout/verticalVisualTextBlock1"/>
    <dgm:cxn modelId="{52D04369-F203-41BE-A6C3-A08D98992472}" srcId="{F648829F-B965-43E6-A6E9-1F27A7D82A58}" destId="{16A50AC0-B536-463A-B72C-72817D1A51D7}" srcOrd="0" destOrd="0" parTransId="{8E9A0377-B1D0-4D49-BA82-BD08C4DED51A}" sibTransId="{645AAE3C-6703-4560-9E94-815E7F903CBF}"/>
    <dgm:cxn modelId="{EBAC0C6D-405E-4F97-9907-65E633DD938E}" type="presOf" srcId="{16A50AC0-B536-463A-B72C-72817D1A51D7}" destId="{89D4A8FD-0B91-4875-8F44-82B2A93FB08F}" srcOrd="0" destOrd="0" presId="urn:microsoft.com/office/officeart/2024/3/layout/verticalVisualTextBlock1"/>
    <dgm:cxn modelId="{F96EA086-36D7-498C-B9DB-77095CA00D0C}" srcId="{F648829F-B965-43E6-A6E9-1F27A7D82A58}" destId="{7252533D-980B-43AD-AACA-BC871861C49C}" srcOrd="2" destOrd="0" parTransId="{35C89F36-DE93-47D2-B0D9-7C2E40552850}" sibTransId="{F4BAB124-C69A-4D1D-A7CB-15289F264065}"/>
    <dgm:cxn modelId="{78099B92-8C29-41E3-8260-0C4E974D79AB}" type="presOf" srcId="{F648829F-B965-43E6-A6E9-1F27A7D82A58}" destId="{4053B20F-74F0-4107-B81F-7BC3E2A13134}" srcOrd="0" destOrd="0" presId="urn:microsoft.com/office/officeart/2024/3/layout/verticalVisualTextBlock1"/>
    <dgm:cxn modelId="{724ED998-0542-420D-9823-9BDFB5E080F2}" type="presOf" srcId="{A12F8804-F7A4-466C-AC3A-0A5E99087CEA}" destId="{A02CA57B-1255-454D-B3AB-F25D33B3EA86}" srcOrd="0" destOrd="0" presId="urn:microsoft.com/office/officeart/2024/3/layout/verticalVisualTextBlock1"/>
    <dgm:cxn modelId="{306630A7-3F0E-4823-80CC-228C4CD3FEEF}" type="presOf" srcId="{D64E9371-D201-4E71-AF4A-D3458BC6C89D}" destId="{54533658-5F6F-4DD3-A6F3-E4ADBC20E53B}" srcOrd="0" destOrd="0" presId="urn:microsoft.com/office/officeart/2024/3/layout/verticalVisualTextBlock1"/>
    <dgm:cxn modelId="{988D34AB-83CD-4C2E-AB71-08D72E08479A}" type="presOf" srcId="{645AAE3C-6703-4560-9E94-815E7F903CBF}" destId="{30558B2B-6334-4D8A-85B1-48CB36AF1E5F}" srcOrd="0" destOrd="0" presId="urn:microsoft.com/office/officeart/2024/3/layout/verticalVisualTextBlock1"/>
    <dgm:cxn modelId="{DEDD9ABB-1DAC-49D1-BDCA-6684D97B2400}" type="presOf" srcId="{3CBB46CF-E117-432E-AE63-E4FD6A9751A0}" destId="{D0075C0D-F9FF-4CFE-ABE2-72FA8BB34D5C}" srcOrd="0" destOrd="0" presId="urn:microsoft.com/office/officeart/2024/3/layout/verticalVisualTextBlock1"/>
    <dgm:cxn modelId="{737E8CD1-3B24-42B3-9A5D-843232DB921A}" srcId="{F648829F-B965-43E6-A6E9-1F27A7D82A58}" destId="{A12F8804-F7A4-466C-AC3A-0A5E99087CEA}" srcOrd="1" destOrd="0" parTransId="{9D1A0ED8-486B-4E5A-A479-912A153AE5CD}" sibTransId="{3CBB46CF-E117-432E-AE63-E4FD6A9751A0}"/>
    <dgm:cxn modelId="{6C58CEF6-BE44-450E-BD7E-BF87AA3EFA9F}" srcId="{7252533D-980B-43AD-AACA-BC871861C49C}" destId="{3E58F14E-6A12-45B2-8383-8596E76252E7}" srcOrd="0" destOrd="0" parTransId="{1C2262F0-B714-4097-BC40-E6A197250463}" sibTransId="{A4B7DF52-6B44-4E25-9C65-3F1993F3C0DD}"/>
    <dgm:cxn modelId="{09E60B64-10D0-4A2E-820E-BDE1E2DEDD21}" type="presParOf" srcId="{4053B20F-74F0-4107-B81F-7BC3E2A13134}" destId="{AA4DB036-E0E9-4B7E-BA5D-183C5950EC03}" srcOrd="0" destOrd="0" presId="urn:microsoft.com/office/officeart/2024/3/layout/verticalVisualTextBlock1"/>
    <dgm:cxn modelId="{9803A60A-FBB2-4463-A8A8-F0212E79C370}" type="presParOf" srcId="{AA4DB036-E0E9-4B7E-BA5D-183C5950EC03}" destId="{E9989856-AF48-48F5-A7DD-67537FF6B2BF}" srcOrd="0" destOrd="0" presId="urn:microsoft.com/office/officeart/2024/3/layout/verticalVisualTextBlock1"/>
    <dgm:cxn modelId="{115E1748-E7F7-43D1-8FEF-1B0136A3971A}" type="presParOf" srcId="{AA4DB036-E0E9-4B7E-BA5D-183C5950EC03}" destId="{89D4A8FD-0B91-4875-8F44-82B2A93FB08F}" srcOrd="1" destOrd="0" presId="urn:microsoft.com/office/officeart/2024/3/layout/verticalVisualTextBlock1"/>
    <dgm:cxn modelId="{761FFCB9-D8F3-42E5-99FB-F37BAC42E178}" type="presParOf" srcId="{AA4DB036-E0E9-4B7E-BA5D-183C5950EC03}" destId="{863310A6-4CC0-4A69-90DA-76499D749092}" srcOrd="2" destOrd="0" presId="urn:microsoft.com/office/officeart/2024/3/layout/verticalVisualTextBlock1"/>
    <dgm:cxn modelId="{6937D19A-03AE-4006-9C8D-18C57A33CC6D}" type="presParOf" srcId="{4053B20F-74F0-4107-B81F-7BC3E2A13134}" destId="{30558B2B-6334-4D8A-85B1-48CB36AF1E5F}" srcOrd="1" destOrd="0" presId="urn:microsoft.com/office/officeart/2024/3/layout/verticalVisualTextBlock1"/>
    <dgm:cxn modelId="{E5B5DBC6-B10F-4808-84AA-BD4FE995CE21}" type="presParOf" srcId="{4053B20F-74F0-4107-B81F-7BC3E2A13134}" destId="{E6C0E818-B8EA-4369-AEF1-5D93C91ECD25}" srcOrd="2" destOrd="0" presId="urn:microsoft.com/office/officeart/2024/3/layout/verticalVisualTextBlock1"/>
    <dgm:cxn modelId="{72659280-F553-4917-B23C-B6227232F046}" type="presParOf" srcId="{E6C0E818-B8EA-4369-AEF1-5D93C91ECD25}" destId="{A1BDAC29-4570-40CD-A4DB-65A87E5B568E}" srcOrd="0" destOrd="0" presId="urn:microsoft.com/office/officeart/2024/3/layout/verticalVisualTextBlock1"/>
    <dgm:cxn modelId="{4769D6A6-8B64-477C-839D-6DF8047F496A}" type="presParOf" srcId="{E6C0E818-B8EA-4369-AEF1-5D93C91ECD25}" destId="{A02CA57B-1255-454D-B3AB-F25D33B3EA86}" srcOrd="1" destOrd="0" presId="urn:microsoft.com/office/officeart/2024/3/layout/verticalVisualTextBlock1"/>
    <dgm:cxn modelId="{3B0F3145-BB25-4180-94CA-1FA7C587A0DD}" type="presParOf" srcId="{E6C0E818-B8EA-4369-AEF1-5D93C91ECD25}" destId="{54533658-5F6F-4DD3-A6F3-E4ADBC20E53B}" srcOrd="2" destOrd="0" presId="urn:microsoft.com/office/officeart/2024/3/layout/verticalVisualTextBlock1"/>
    <dgm:cxn modelId="{46CB3F07-EFEC-4F6E-969D-ADBE01A7E32F}" type="presParOf" srcId="{4053B20F-74F0-4107-B81F-7BC3E2A13134}" destId="{D0075C0D-F9FF-4CFE-ABE2-72FA8BB34D5C}" srcOrd="3" destOrd="0" presId="urn:microsoft.com/office/officeart/2024/3/layout/verticalVisualTextBlock1"/>
    <dgm:cxn modelId="{81CF2ACA-AE8E-4CC4-93A3-E59E2418E05A}" type="presParOf" srcId="{4053B20F-74F0-4107-B81F-7BC3E2A13134}" destId="{595343F3-A461-4BB9-9582-1F31409D717A}" srcOrd="4" destOrd="0" presId="urn:microsoft.com/office/officeart/2024/3/layout/verticalVisualTextBlock1"/>
    <dgm:cxn modelId="{A908C0CD-EAD6-48F2-A70F-8A70B63BEDE3}" type="presParOf" srcId="{595343F3-A461-4BB9-9582-1F31409D717A}" destId="{D85BA535-5FF3-4F60-8553-AAF36CC1FC5E}" srcOrd="0" destOrd="0" presId="urn:microsoft.com/office/officeart/2024/3/layout/verticalVisualTextBlock1"/>
    <dgm:cxn modelId="{57312108-4B1A-4751-8FE1-3C3BB4C6B840}" type="presParOf" srcId="{595343F3-A461-4BB9-9582-1F31409D717A}" destId="{71C8BB0C-BC0C-4538-B9CB-7FAB24BF6AE5}" srcOrd="1" destOrd="0" presId="urn:microsoft.com/office/officeart/2024/3/layout/verticalVisualTextBlock1"/>
    <dgm:cxn modelId="{B524E7E8-5956-4B5A-974F-09A5AC7BC54C}" type="presParOf" srcId="{595343F3-A461-4BB9-9582-1F31409D717A}" destId="{F251BE24-9964-4A1A-942B-4A2FDEF57274}"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41F2C8-E283-4950-B981-35D00E0E17C8}"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ABC9ACF6-968B-4873-B528-4AD791C35FCA}">
      <dgm:prSet/>
      <dgm:spPr/>
      <dgm:t>
        <a:bodyPr/>
        <a:lstStyle/>
        <a:p>
          <a:pPr>
            <a:lnSpc>
              <a:spcPct val="100000"/>
            </a:lnSpc>
            <a:defRPr b="1"/>
          </a:pPr>
          <a:r>
            <a:rPr lang="en-US"/>
            <a:t>Pivotal Role in Innovation</a:t>
          </a:r>
        </a:p>
      </dgm:t>
    </dgm:pt>
    <dgm:pt modelId="{E92C31C0-9250-4707-94CE-E1CF5E9259D6}" type="parTrans" cxnId="{654154E9-8151-46FC-BE2D-5A500A04F897}">
      <dgm:prSet/>
      <dgm:spPr/>
      <dgm:t>
        <a:bodyPr/>
        <a:lstStyle/>
        <a:p>
          <a:endParaRPr lang="en-US"/>
        </a:p>
      </dgm:t>
    </dgm:pt>
    <dgm:pt modelId="{9330C15D-0D1F-497A-8924-0BD5BE01FE09}" type="sibTrans" cxnId="{654154E9-8151-46FC-BE2D-5A500A04F897}">
      <dgm:prSet/>
      <dgm:spPr/>
      <dgm:t>
        <a:bodyPr/>
        <a:lstStyle/>
        <a:p>
          <a:pPr>
            <a:lnSpc>
              <a:spcPct val="100000"/>
            </a:lnSpc>
            <a:defRPr b="1"/>
          </a:pPr>
          <a:endParaRPr lang="en-US"/>
        </a:p>
      </dgm:t>
    </dgm:pt>
    <dgm:pt modelId="{26CDBE22-A0C1-48C1-914D-695E442D8888}">
      <dgm:prSet/>
      <dgm:spPr/>
      <dgm:t>
        <a:bodyPr/>
        <a:lstStyle/>
        <a:p>
          <a:pPr>
            <a:lnSpc>
              <a:spcPct val="100000"/>
            </a:lnSpc>
          </a:pPr>
          <a:r>
            <a:rPr lang="en-US"/>
            <a:t>AI and Machine Learning drive technological advancements and innovation, transforming industries such as healthcare, finance, and transportation.</a:t>
          </a:r>
        </a:p>
      </dgm:t>
    </dgm:pt>
    <dgm:pt modelId="{6102EC40-B9FC-4846-AAB4-7E442291D10E}" type="parTrans" cxnId="{D5FAECA4-9C0B-4F71-8EE2-65C78B5AEB5F}">
      <dgm:prSet/>
      <dgm:spPr/>
      <dgm:t>
        <a:bodyPr/>
        <a:lstStyle/>
        <a:p>
          <a:endParaRPr lang="en-US"/>
        </a:p>
      </dgm:t>
    </dgm:pt>
    <dgm:pt modelId="{E028E6CF-ABDF-4850-9BE7-227F8356CA54}" type="sibTrans" cxnId="{D5FAECA4-9C0B-4F71-8EE2-65C78B5AEB5F}">
      <dgm:prSet/>
      <dgm:spPr/>
      <dgm:t>
        <a:bodyPr/>
        <a:lstStyle/>
        <a:p>
          <a:endParaRPr lang="en-US"/>
        </a:p>
      </dgm:t>
    </dgm:pt>
    <dgm:pt modelId="{A5E9351B-6D78-4941-96BF-A26F7914DA58}">
      <dgm:prSet/>
      <dgm:spPr/>
      <dgm:t>
        <a:bodyPr/>
        <a:lstStyle/>
        <a:p>
          <a:pPr>
            <a:lnSpc>
              <a:spcPct val="100000"/>
            </a:lnSpc>
            <a:defRPr b="1"/>
          </a:pPr>
          <a:r>
            <a:rPr lang="en-US"/>
            <a:t>Fundamentals of AI and ML</a:t>
          </a:r>
        </a:p>
      </dgm:t>
    </dgm:pt>
    <dgm:pt modelId="{F3752843-DECA-4BD3-B25E-748162812130}" type="parTrans" cxnId="{A99F4F2D-4610-4190-A844-B3ED7D9CA1BA}">
      <dgm:prSet/>
      <dgm:spPr/>
      <dgm:t>
        <a:bodyPr/>
        <a:lstStyle/>
        <a:p>
          <a:endParaRPr lang="en-US"/>
        </a:p>
      </dgm:t>
    </dgm:pt>
    <dgm:pt modelId="{E1C7798A-D22C-4F84-8ADD-66E31B4B3B41}" type="sibTrans" cxnId="{A99F4F2D-4610-4190-A844-B3ED7D9CA1BA}">
      <dgm:prSet/>
      <dgm:spPr/>
      <dgm:t>
        <a:bodyPr/>
        <a:lstStyle/>
        <a:p>
          <a:pPr>
            <a:lnSpc>
              <a:spcPct val="100000"/>
            </a:lnSpc>
            <a:defRPr b="1"/>
          </a:pPr>
          <a:endParaRPr lang="en-US"/>
        </a:p>
      </dgm:t>
    </dgm:pt>
    <dgm:pt modelId="{397608AC-8DA4-404A-8F47-CA9FF401C31E}">
      <dgm:prSet/>
      <dgm:spPr/>
      <dgm:t>
        <a:bodyPr/>
        <a:lstStyle/>
        <a:p>
          <a:pPr>
            <a:lnSpc>
              <a:spcPct val="100000"/>
            </a:lnSpc>
          </a:pPr>
          <a:r>
            <a:rPr lang="en-US"/>
            <a:t>Understanding the basics of AI and Machine Learning is essential for leveraging these technologies effectively in practice.</a:t>
          </a:r>
        </a:p>
      </dgm:t>
    </dgm:pt>
    <dgm:pt modelId="{FCC4A28E-5109-46D5-9F07-F40F90CCED68}" type="parTrans" cxnId="{C39ECA03-A8AB-4B9F-A61C-22BBB4D28B51}">
      <dgm:prSet/>
      <dgm:spPr/>
      <dgm:t>
        <a:bodyPr/>
        <a:lstStyle/>
        <a:p>
          <a:endParaRPr lang="en-US"/>
        </a:p>
      </dgm:t>
    </dgm:pt>
    <dgm:pt modelId="{A9F5EFF9-D4E1-4331-BA53-0239BABF1A59}" type="sibTrans" cxnId="{C39ECA03-A8AB-4B9F-A61C-22BBB4D28B51}">
      <dgm:prSet/>
      <dgm:spPr/>
      <dgm:t>
        <a:bodyPr/>
        <a:lstStyle/>
        <a:p>
          <a:endParaRPr lang="en-US"/>
        </a:p>
      </dgm:t>
    </dgm:pt>
    <dgm:pt modelId="{CAB19721-095F-4C9F-B692-22EE456AEAB2}">
      <dgm:prSet/>
      <dgm:spPr/>
      <dgm:t>
        <a:bodyPr/>
        <a:lstStyle/>
        <a:p>
          <a:pPr>
            <a:lnSpc>
              <a:spcPct val="100000"/>
            </a:lnSpc>
            <a:defRPr b="1"/>
          </a:pPr>
          <a:r>
            <a:rPr lang="en-US"/>
            <a:t>Ethical Implications</a:t>
          </a:r>
        </a:p>
      </dgm:t>
    </dgm:pt>
    <dgm:pt modelId="{44E0879A-C7F6-4E8B-8735-58B942A199BC}" type="parTrans" cxnId="{847D88DC-8AFA-440C-B682-BBFD0B290A0A}">
      <dgm:prSet/>
      <dgm:spPr/>
      <dgm:t>
        <a:bodyPr/>
        <a:lstStyle/>
        <a:p>
          <a:endParaRPr lang="en-US"/>
        </a:p>
      </dgm:t>
    </dgm:pt>
    <dgm:pt modelId="{D02F7B13-CE5F-4FAA-9512-6BAD14EAA046}" type="sibTrans" cxnId="{847D88DC-8AFA-440C-B682-BBFD0B290A0A}">
      <dgm:prSet/>
      <dgm:spPr/>
      <dgm:t>
        <a:bodyPr/>
        <a:lstStyle/>
        <a:p>
          <a:endParaRPr lang="en-US"/>
        </a:p>
      </dgm:t>
    </dgm:pt>
    <dgm:pt modelId="{765ECB45-8DFB-42D8-BC26-D742FAE8DAC2}">
      <dgm:prSet/>
      <dgm:spPr/>
      <dgm:t>
        <a:bodyPr/>
        <a:lstStyle/>
        <a:p>
          <a:pPr>
            <a:lnSpc>
              <a:spcPct val="100000"/>
            </a:lnSpc>
          </a:pPr>
          <a:r>
            <a:rPr lang="en-US"/>
            <a:t>As AI and Machine Learning evolve, addressing ethical implications and ensuring responsible use of technology is crucial for society.</a:t>
          </a:r>
        </a:p>
      </dgm:t>
    </dgm:pt>
    <dgm:pt modelId="{E904E90D-959C-4054-B286-5A7FA7701C59}" type="parTrans" cxnId="{9C4ADEDF-E1A8-4458-8655-6260380574CA}">
      <dgm:prSet/>
      <dgm:spPr/>
      <dgm:t>
        <a:bodyPr/>
        <a:lstStyle/>
        <a:p>
          <a:endParaRPr lang="en-US"/>
        </a:p>
      </dgm:t>
    </dgm:pt>
    <dgm:pt modelId="{59ABA798-F5B7-4212-9CD6-4277BDDA872C}" type="sibTrans" cxnId="{9C4ADEDF-E1A8-4458-8655-6260380574CA}">
      <dgm:prSet/>
      <dgm:spPr/>
      <dgm:t>
        <a:bodyPr/>
        <a:lstStyle/>
        <a:p>
          <a:endParaRPr lang="en-US"/>
        </a:p>
      </dgm:t>
    </dgm:pt>
    <dgm:pt modelId="{4A09DDC9-E22A-46BE-8BF4-4C3693AF4ADD}" type="pres">
      <dgm:prSet presAssocID="{5941F2C8-E283-4950-B981-35D00E0E17C8}" presName="Name0" presStyleCnt="0">
        <dgm:presLayoutVars>
          <dgm:dir/>
          <dgm:resizeHandles val="exact"/>
        </dgm:presLayoutVars>
      </dgm:prSet>
      <dgm:spPr/>
    </dgm:pt>
    <dgm:pt modelId="{1B8B7995-8CE1-44A5-A9CE-CDCA6EECDE04}" type="pres">
      <dgm:prSet presAssocID="{ABC9ACF6-968B-4873-B528-4AD791C35FCA}" presName="compNode" presStyleCnt="0"/>
      <dgm:spPr/>
    </dgm:pt>
    <dgm:pt modelId="{7B9D6238-8EA6-4D70-9973-278FD7B20884}" type="pres">
      <dgm:prSet presAssocID="{ABC9ACF6-968B-4873-B528-4AD791C35FCA}" presName="pictRect" presStyleLbl="revTx" presStyleIdx="0" presStyleCnt="6">
        <dgm:presLayoutVars>
          <dgm:chMax val="0"/>
          <dgm:bulletEnabled/>
        </dgm:presLayoutVars>
      </dgm:prSet>
      <dgm:spPr/>
    </dgm:pt>
    <dgm:pt modelId="{089AE7E7-7D75-403C-A3FC-D4E256BC17FE}" type="pres">
      <dgm:prSet presAssocID="{ABC9ACF6-968B-4873-B528-4AD791C35FCA}" presName="textRect" presStyleLbl="revTx" presStyleIdx="1" presStyleCnt="6">
        <dgm:presLayoutVars>
          <dgm:bulletEnabled/>
        </dgm:presLayoutVars>
      </dgm:prSet>
      <dgm:spPr/>
    </dgm:pt>
    <dgm:pt modelId="{F94CB880-8553-4472-9AA3-7ADF08E835EE}" type="pres">
      <dgm:prSet presAssocID="{9330C15D-0D1F-497A-8924-0BD5BE01FE09}" presName="sibTrans" presStyleLbl="sibTrans2D1" presStyleIdx="0" presStyleCnt="0"/>
      <dgm:spPr/>
    </dgm:pt>
    <dgm:pt modelId="{ECA07D73-0B99-4C60-927A-BE03A9903D79}" type="pres">
      <dgm:prSet presAssocID="{A5E9351B-6D78-4941-96BF-A26F7914DA58}" presName="compNode" presStyleCnt="0"/>
      <dgm:spPr/>
    </dgm:pt>
    <dgm:pt modelId="{97593428-5D2F-4639-BADF-0B25434D6F0D}" type="pres">
      <dgm:prSet presAssocID="{A5E9351B-6D78-4941-96BF-A26F7914DA58}" presName="pictRect" presStyleLbl="revTx" presStyleIdx="2" presStyleCnt="6">
        <dgm:presLayoutVars>
          <dgm:chMax val="0"/>
          <dgm:bulletEnabled/>
        </dgm:presLayoutVars>
      </dgm:prSet>
      <dgm:spPr/>
    </dgm:pt>
    <dgm:pt modelId="{215CDAB0-3D7E-4714-91B0-8BA146A3276A}" type="pres">
      <dgm:prSet presAssocID="{A5E9351B-6D78-4941-96BF-A26F7914DA58}" presName="textRect" presStyleLbl="revTx" presStyleIdx="3" presStyleCnt="6">
        <dgm:presLayoutVars>
          <dgm:bulletEnabled/>
        </dgm:presLayoutVars>
      </dgm:prSet>
      <dgm:spPr/>
    </dgm:pt>
    <dgm:pt modelId="{64BEA85C-90E4-4607-8A13-813FCE8388E3}" type="pres">
      <dgm:prSet presAssocID="{E1C7798A-D22C-4F84-8ADD-66E31B4B3B41}" presName="sibTrans" presStyleLbl="sibTrans2D1" presStyleIdx="0" presStyleCnt="0"/>
      <dgm:spPr/>
    </dgm:pt>
    <dgm:pt modelId="{F9B88FF4-EE00-41D2-BF98-45C9C2D53C00}" type="pres">
      <dgm:prSet presAssocID="{CAB19721-095F-4C9F-B692-22EE456AEAB2}" presName="compNode" presStyleCnt="0"/>
      <dgm:spPr/>
    </dgm:pt>
    <dgm:pt modelId="{9405B37F-E0DA-43DD-8426-25EA4592A77A}" type="pres">
      <dgm:prSet presAssocID="{CAB19721-095F-4C9F-B692-22EE456AEAB2}" presName="pictRect" presStyleLbl="revTx" presStyleIdx="4" presStyleCnt="6">
        <dgm:presLayoutVars>
          <dgm:chMax val="0"/>
          <dgm:bulletEnabled/>
        </dgm:presLayoutVars>
      </dgm:prSet>
      <dgm:spPr/>
    </dgm:pt>
    <dgm:pt modelId="{1630F630-A470-464F-98B2-020FD3AD8038}" type="pres">
      <dgm:prSet presAssocID="{CAB19721-095F-4C9F-B692-22EE456AEAB2}" presName="textRect" presStyleLbl="revTx" presStyleIdx="5" presStyleCnt="6">
        <dgm:presLayoutVars>
          <dgm:bulletEnabled/>
        </dgm:presLayoutVars>
      </dgm:prSet>
      <dgm:spPr/>
    </dgm:pt>
  </dgm:ptLst>
  <dgm:cxnLst>
    <dgm:cxn modelId="{C39ECA03-A8AB-4B9F-A61C-22BBB4D28B51}" srcId="{A5E9351B-6D78-4941-96BF-A26F7914DA58}" destId="{397608AC-8DA4-404A-8F47-CA9FF401C31E}" srcOrd="0" destOrd="0" parTransId="{FCC4A28E-5109-46D5-9F07-F40F90CCED68}" sibTransId="{A9F5EFF9-D4E1-4331-BA53-0239BABF1A59}"/>
    <dgm:cxn modelId="{BB541009-9B73-4B23-B925-9542BA3B4117}" type="presOf" srcId="{E1C7798A-D22C-4F84-8ADD-66E31B4B3B41}" destId="{64BEA85C-90E4-4607-8A13-813FCE8388E3}" srcOrd="0" destOrd="0" presId="urn:microsoft.com/office/officeart/2024/3/layout/hArchList1"/>
    <dgm:cxn modelId="{A99F4F2D-4610-4190-A844-B3ED7D9CA1BA}" srcId="{5941F2C8-E283-4950-B981-35D00E0E17C8}" destId="{A5E9351B-6D78-4941-96BF-A26F7914DA58}" srcOrd="1" destOrd="0" parTransId="{F3752843-DECA-4BD3-B25E-748162812130}" sibTransId="{E1C7798A-D22C-4F84-8ADD-66E31B4B3B41}"/>
    <dgm:cxn modelId="{909A9A33-F0E7-48FC-930E-952F31AAB7AD}" type="presOf" srcId="{ABC9ACF6-968B-4873-B528-4AD791C35FCA}" destId="{7B9D6238-8EA6-4D70-9973-278FD7B20884}" srcOrd="0" destOrd="0" presId="urn:microsoft.com/office/officeart/2024/3/layout/hArchList1"/>
    <dgm:cxn modelId="{3B17FD3F-8CDA-4555-B11F-746484573E17}" type="presOf" srcId="{A5E9351B-6D78-4941-96BF-A26F7914DA58}" destId="{97593428-5D2F-4639-BADF-0B25434D6F0D}" srcOrd="0" destOrd="0" presId="urn:microsoft.com/office/officeart/2024/3/layout/hArchList1"/>
    <dgm:cxn modelId="{6A194E40-6016-4B09-847D-13F8CB56FB5C}" type="presOf" srcId="{5941F2C8-E283-4950-B981-35D00E0E17C8}" destId="{4A09DDC9-E22A-46BE-8BF4-4C3693AF4ADD}" srcOrd="0" destOrd="0" presId="urn:microsoft.com/office/officeart/2024/3/layout/hArchList1"/>
    <dgm:cxn modelId="{12063A6A-3120-48EC-9C68-C78A0D2E710A}" type="presOf" srcId="{397608AC-8DA4-404A-8F47-CA9FF401C31E}" destId="{215CDAB0-3D7E-4714-91B0-8BA146A3276A}" srcOrd="0" destOrd="0" presId="urn:microsoft.com/office/officeart/2024/3/layout/hArchList1"/>
    <dgm:cxn modelId="{279E2C56-B1C3-4BF8-A4AC-E3002E1FC174}" type="presOf" srcId="{CAB19721-095F-4C9F-B692-22EE456AEAB2}" destId="{9405B37F-E0DA-43DD-8426-25EA4592A77A}" srcOrd="0" destOrd="0" presId="urn:microsoft.com/office/officeart/2024/3/layout/hArchList1"/>
    <dgm:cxn modelId="{06314692-75C2-4B45-AD69-183AFB51A974}" type="presOf" srcId="{9330C15D-0D1F-497A-8924-0BD5BE01FE09}" destId="{F94CB880-8553-4472-9AA3-7ADF08E835EE}" srcOrd="0" destOrd="0" presId="urn:microsoft.com/office/officeart/2024/3/layout/hArchList1"/>
    <dgm:cxn modelId="{D5FAECA4-9C0B-4F71-8EE2-65C78B5AEB5F}" srcId="{ABC9ACF6-968B-4873-B528-4AD791C35FCA}" destId="{26CDBE22-A0C1-48C1-914D-695E442D8888}" srcOrd="0" destOrd="0" parTransId="{6102EC40-B9FC-4846-AAB4-7E442291D10E}" sibTransId="{E028E6CF-ABDF-4850-9BE7-227F8356CA54}"/>
    <dgm:cxn modelId="{0FC500B5-B8EC-4AD3-A402-EB3ABFE4DAC8}" type="presOf" srcId="{26CDBE22-A0C1-48C1-914D-695E442D8888}" destId="{089AE7E7-7D75-403C-A3FC-D4E256BC17FE}" srcOrd="0" destOrd="0" presId="urn:microsoft.com/office/officeart/2024/3/layout/hArchList1"/>
    <dgm:cxn modelId="{15A774C2-D971-4299-A564-03404B50C72D}" type="presOf" srcId="{765ECB45-8DFB-42D8-BC26-D742FAE8DAC2}" destId="{1630F630-A470-464F-98B2-020FD3AD8038}" srcOrd="0" destOrd="0" presId="urn:microsoft.com/office/officeart/2024/3/layout/hArchList1"/>
    <dgm:cxn modelId="{847D88DC-8AFA-440C-B682-BBFD0B290A0A}" srcId="{5941F2C8-E283-4950-B981-35D00E0E17C8}" destId="{CAB19721-095F-4C9F-B692-22EE456AEAB2}" srcOrd="2" destOrd="0" parTransId="{44E0879A-C7F6-4E8B-8735-58B942A199BC}" sibTransId="{D02F7B13-CE5F-4FAA-9512-6BAD14EAA046}"/>
    <dgm:cxn modelId="{9C4ADEDF-E1A8-4458-8655-6260380574CA}" srcId="{CAB19721-095F-4C9F-B692-22EE456AEAB2}" destId="{765ECB45-8DFB-42D8-BC26-D742FAE8DAC2}" srcOrd="0" destOrd="0" parTransId="{E904E90D-959C-4054-B286-5A7FA7701C59}" sibTransId="{59ABA798-F5B7-4212-9CD6-4277BDDA872C}"/>
    <dgm:cxn modelId="{654154E9-8151-46FC-BE2D-5A500A04F897}" srcId="{5941F2C8-E283-4950-B981-35D00E0E17C8}" destId="{ABC9ACF6-968B-4873-B528-4AD791C35FCA}" srcOrd="0" destOrd="0" parTransId="{E92C31C0-9250-4707-94CE-E1CF5E9259D6}" sibTransId="{9330C15D-0D1F-497A-8924-0BD5BE01FE09}"/>
    <dgm:cxn modelId="{A60BB55F-956C-47E5-AA87-F2D6E7B3065F}" type="presParOf" srcId="{4A09DDC9-E22A-46BE-8BF4-4C3693AF4ADD}" destId="{1B8B7995-8CE1-44A5-A9CE-CDCA6EECDE04}" srcOrd="0" destOrd="0" presId="urn:microsoft.com/office/officeart/2024/3/layout/hArchList1"/>
    <dgm:cxn modelId="{E7A68E7E-B6D9-4660-B6D3-9A9261E90FEE}" type="presParOf" srcId="{1B8B7995-8CE1-44A5-A9CE-CDCA6EECDE04}" destId="{7B9D6238-8EA6-4D70-9973-278FD7B20884}" srcOrd="0" destOrd="0" presId="urn:microsoft.com/office/officeart/2024/3/layout/hArchList1"/>
    <dgm:cxn modelId="{EF7A3713-A9C7-4752-9E6D-ED2012AACF33}" type="presParOf" srcId="{1B8B7995-8CE1-44A5-A9CE-CDCA6EECDE04}" destId="{089AE7E7-7D75-403C-A3FC-D4E256BC17FE}" srcOrd="1" destOrd="0" presId="urn:microsoft.com/office/officeart/2024/3/layout/hArchList1"/>
    <dgm:cxn modelId="{070486E9-183B-4AD9-94DB-DB51E41052DF}" type="presParOf" srcId="{4A09DDC9-E22A-46BE-8BF4-4C3693AF4ADD}" destId="{F94CB880-8553-4472-9AA3-7ADF08E835EE}" srcOrd="1" destOrd="0" presId="urn:microsoft.com/office/officeart/2024/3/layout/hArchList1"/>
    <dgm:cxn modelId="{C7D6D2A3-655C-4AB0-8175-307335947F0A}" type="presParOf" srcId="{4A09DDC9-E22A-46BE-8BF4-4C3693AF4ADD}" destId="{ECA07D73-0B99-4C60-927A-BE03A9903D79}" srcOrd="2" destOrd="0" presId="urn:microsoft.com/office/officeart/2024/3/layout/hArchList1"/>
    <dgm:cxn modelId="{C1364C6A-96B8-4DA1-A6A6-68DFE614493D}" type="presParOf" srcId="{ECA07D73-0B99-4C60-927A-BE03A9903D79}" destId="{97593428-5D2F-4639-BADF-0B25434D6F0D}" srcOrd="0" destOrd="0" presId="urn:microsoft.com/office/officeart/2024/3/layout/hArchList1"/>
    <dgm:cxn modelId="{A725910E-7427-4B1C-A039-7669BF3B2BB6}" type="presParOf" srcId="{ECA07D73-0B99-4C60-927A-BE03A9903D79}" destId="{215CDAB0-3D7E-4714-91B0-8BA146A3276A}" srcOrd="1" destOrd="0" presId="urn:microsoft.com/office/officeart/2024/3/layout/hArchList1"/>
    <dgm:cxn modelId="{1771232F-49FA-48B0-80B9-ACBA9419C4D3}" type="presParOf" srcId="{4A09DDC9-E22A-46BE-8BF4-4C3693AF4ADD}" destId="{64BEA85C-90E4-4607-8A13-813FCE8388E3}" srcOrd="3" destOrd="0" presId="urn:microsoft.com/office/officeart/2024/3/layout/hArchList1"/>
    <dgm:cxn modelId="{BDB80165-93DC-4711-BA0A-AA63EBDB72EE}" type="presParOf" srcId="{4A09DDC9-E22A-46BE-8BF4-4C3693AF4ADD}" destId="{F9B88FF4-EE00-41D2-BF98-45C9C2D53C00}" srcOrd="4" destOrd="0" presId="urn:microsoft.com/office/officeart/2024/3/layout/hArchList1"/>
    <dgm:cxn modelId="{2E4F68B5-4973-44D7-9F20-551F5023806E}" type="presParOf" srcId="{F9B88FF4-EE00-41D2-BF98-45C9C2D53C00}" destId="{9405B37F-E0DA-43DD-8426-25EA4592A77A}" srcOrd="0" destOrd="0" presId="urn:microsoft.com/office/officeart/2024/3/layout/hArchList1"/>
    <dgm:cxn modelId="{F7AC6FB6-A888-46EA-BB52-AE02161C533B}" type="presParOf" srcId="{F9B88FF4-EE00-41D2-BF98-45C9C2D53C00}" destId="{1630F630-A470-464F-98B2-020FD3AD8038}"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989856-AF48-48F5-A7DD-67537FF6B2BF}">
      <dsp:nvSpPr>
        <dsp:cNvPr id="0" name=""/>
        <dsp:cNvSpPr/>
      </dsp:nvSpPr>
      <dsp:spPr>
        <a:xfrm>
          <a:off x="0" y="0"/>
          <a:ext cx="1287080" cy="128708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3362" r="11634" b="-6"/>
          <a:stretch/>
        </a:blipFill>
        <a:ln>
          <a:noFill/>
        </a:ln>
        <a:effectLst/>
      </dsp:spPr>
      <dsp:style>
        <a:lnRef idx="0">
          <a:scrgbClr r="0" g="0" b="0"/>
        </a:lnRef>
        <a:fillRef idx="3">
          <a:scrgbClr r="0" g="0" b="0"/>
        </a:fillRef>
        <a:effectRef idx="2">
          <a:scrgbClr r="0" g="0" b="0"/>
        </a:effectRef>
        <a:fontRef idx="minor">
          <a:schemeClr val="lt1"/>
        </a:fontRef>
      </dsp:style>
    </dsp:sp>
    <dsp:sp modelId="{89D4A8FD-0B91-4875-8F44-82B2A93FB08F}">
      <dsp:nvSpPr>
        <dsp:cNvPr id="0" name=""/>
        <dsp:cNvSpPr/>
      </dsp:nvSpPr>
      <dsp:spPr>
        <a:xfrm>
          <a:off x="1467080" y="0"/>
          <a:ext cx="9499624" cy="358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What is AI?</a:t>
          </a:r>
        </a:p>
      </dsp:txBody>
      <dsp:txXfrm>
        <a:off x="1467080" y="0"/>
        <a:ext cx="9499624" cy="358154"/>
      </dsp:txXfrm>
    </dsp:sp>
    <dsp:sp modelId="{863310A6-4CC0-4A69-90DA-76499D749092}">
      <dsp:nvSpPr>
        <dsp:cNvPr id="0" name=""/>
        <dsp:cNvSpPr/>
      </dsp:nvSpPr>
      <dsp:spPr>
        <a:xfrm>
          <a:off x="1467080" y="358154"/>
          <a:ext cx="9499624" cy="928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AI refers to the simulation of human intelligence by machines, enabling them to perform tasks that typically require human intellect.</a:t>
          </a:r>
        </a:p>
      </dsp:txBody>
      <dsp:txXfrm>
        <a:off x="1467080" y="358154"/>
        <a:ext cx="9499624" cy="928926"/>
      </dsp:txXfrm>
    </dsp:sp>
    <dsp:sp modelId="{A1BDAC29-4570-40CD-A4DB-65A87E5B568E}">
      <dsp:nvSpPr>
        <dsp:cNvPr id="0" name=""/>
        <dsp:cNvSpPr/>
      </dsp:nvSpPr>
      <dsp:spPr>
        <a:xfrm>
          <a:off x="0" y="1390046"/>
          <a:ext cx="1287080" cy="128708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7233" r="16514" b="-6"/>
          <a:stretch/>
        </a:blipFill>
        <a:ln>
          <a:noFill/>
        </a:ln>
        <a:effectLst/>
      </dsp:spPr>
      <dsp:style>
        <a:lnRef idx="0">
          <a:scrgbClr r="0" g="0" b="0"/>
        </a:lnRef>
        <a:fillRef idx="3">
          <a:scrgbClr r="0" g="0" b="0"/>
        </a:fillRef>
        <a:effectRef idx="2">
          <a:scrgbClr r="0" g="0" b="0"/>
        </a:effectRef>
        <a:fontRef idx="minor">
          <a:schemeClr val="lt1"/>
        </a:fontRef>
      </dsp:style>
    </dsp:sp>
    <dsp:sp modelId="{A02CA57B-1255-454D-B3AB-F25D33B3EA86}">
      <dsp:nvSpPr>
        <dsp:cNvPr id="0" name=""/>
        <dsp:cNvSpPr/>
      </dsp:nvSpPr>
      <dsp:spPr>
        <a:xfrm>
          <a:off x="1467080" y="1390046"/>
          <a:ext cx="9499624" cy="358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Historical Milestones</a:t>
          </a:r>
        </a:p>
      </dsp:txBody>
      <dsp:txXfrm>
        <a:off x="1467080" y="1390046"/>
        <a:ext cx="9499624" cy="358154"/>
      </dsp:txXfrm>
    </dsp:sp>
    <dsp:sp modelId="{54533658-5F6F-4DD3-A6F3-E4ADBC20E53B}">
      <dsp:nvSpPr>
        <dsp:cNvPr id="0" name=""/>
        <dsp:cNvSpPr/>
      </dsp:nvSpPr>
      <dsp:spPr>
        <a:xfrm>
          <a:off x="1467080" y="1748201"/>
          <a:ext cx="9499624" cy="928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The journey of AI began in the mid-20th century, marked by significant developments and breakthroughs in technology and theoretical foundations.</a:t>
          </a:r>
        </a:p>
      </dsp:txBody>
      <dsp:txXfrm>
        <a:off x="1467080" y="1748201"/>
        <a:ext cx="9499624" cy="928926"/>
      </dsp:txXfrm>
    </dsp:sp>
    <dsp:sp modelId="{D85BA535-5FF3-4F60-8553-AAF36CC1FC5E}">
      <dsp:nvSpPr>
        <dsp:cNvPr id="0" name=""/>
        <dsp:cNvSpPr/>
      </dsp:nvSpPr>
      <dsp:spPr>
        <a:xfrm>
          <a:off x="0" y="2780093"/>
          <a:ext cx="1287080" cy="128708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9209" r="15786" b="-6"/>
          <a:stretch/>
        </a:blipFill>
        <a:ln>
          <a:noFill/>
        </a:ln>
        <a:effectLst/>
      </dsp:spPr>
      <dsp:style>
        <a:lnRef idx="0">
          <a:scrgbClr r="0" g="0" b="0"/>
        </a:lnRef>
        <a:fillRef idx="3">
          <a:scrgbClr r="0" g="0" b="0"/>
        </a:fillRef>
        <a:effectRef idx="2">
          <a:scrgbClr r="0" g="0" b="0"/>
        </a:effectRef>
        <a:fontRef idx="minor">
          <a:schemeClr val="lt1"/>
        </a:fontRef>
      </dsp:style>
    </dsp:sp>
    <dsp:sp modelId="{71C8BB0C-BC0C-4538-B9CB-7FAB24BF6AE5}">
      <dsp:nvSpPr>
        <dsp:cNvPr id="0" name=""/>
        <dsp:cNvSpPr/>
      </dsp:nvSpPr>
      <dsp:spPr>
        <a:xfrm>
          <a:off x="1467080" y="2780093"/>
          <a:ext cx="9499624" cy="358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Modern Applications</a:t>
          </a:r>
        </a:p>
      </dsp:txBody>
      <dsp:txXfrm>
        <a:off x="1467080" y="2780093"/>
        <a:ext cx="9499624" cy="358154"/>
      </dsp:txXfrm>
    </dsp:sp>
    <dsp:sp modelId="{F251BE24-9964-4A1A-942B-4A2FDEF57274}">
      <dsp:nvSpPr>
        <dsp:cNvPr id="0" name=""/>
        <dsp:cNvSpPr/>
      </dsp:nvSpPr>
      <dsp:spPr>
        <a:xfrm>
          <a:off x="1467080" y="3138248"/>
          <a:ext cx="9499624" cy="928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Recent advancements in AI have led to diverse applications, from virtual assistants to advanced machine learning systems that impact everyday life.</a:t>
          </a:r>
        </a:p>
      </dsp:txBody>
      <dsp:txXfrm>
        <a:off x="1467080" y="3138248"/>
        <a:ext cx="9499624" cy="9289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9D6238-8EA6-4D70-9973-278FD7B20884}">
      <dsp:nvSpPr>
        <dsp:cNvPr id="0" name=""/>
        <dsp:cNvSpPr/>
      </dsp:nvSpPr>
      <dsp:spPr>
        <a:xfrm>
          <a:off x="0" y="0"/>
          <a:ext cx="2634754" cy="615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Pivotal Role in Innovation</a:t>
          </a:r>
        </a:p>
      </dsp:txBody>
      <dsp:txXfrm>
        <a:off x="0" y="0"/>
        <a:ext cx="2634754" cy="615266"/>
      </dsp:txXfrm>
    </dsp:sp>
    <dsp:sp modelId="{089AE7E7-7D75-403C-A3FC-D4E256BC17FE}">
      <dsp:nvSpPr>
        <dsp:cNvPr id="0" name=""/>
        <dsp:cNvSpPr/>
      </dsp:nvSpPr>
      <dsp:spPr>
        <a:xfrm>
          <a:off x="0" y="615266"/>
          <a:ext cx="2634754" cy="1248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AI and Machine Learning drive technological advancements and innovation, transforming industries such as healthcare, finance, and transportation.</a:t>
          </a:r>
        </a:p>
      </dsp:txBody>
      <dsp:txXfrm>
        <a:off x="0" y="615266"/>
        <a:ext cx="2634754" cy="1248458"/>
      </dsp:txXfrm>
    </dsp:sp>
    <dsp:sp modelId="{97593428-5D2F-4639-BADF-0B25434D6F0D}">
      <dsp:nvSpPr>
        <dsp:cNvPr id="0" name=""/>
        <dsp:cNvSpPr/>
      </dsp:nvSpPr>
      <dsp:spPr>
        <a:xfrm>
          <a:off x="2898229" y="0"/>
          <a:ext cx="2634754" cy="615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Fundamentals of AI and ML</a:t>
          </a:r>
        </a:p>
      </dsp:txBody>
      <dsp:txXfrm>
        <a:off x="2898229" y="0"/>
        <a:ext cx="2634754" cy="615266"/>
      </dsp:txXfrm>
    </dsp:sp>
    <dsp:sp modelId="{215CDAB0-3D7E-4714-91B0-8BA146A3276A}">
      <dsp:nvSpPr>
        <dsp:cNvPr id="0" name=""/>
        <dsp:cNvSpPr/>
      </dsp:nvSpPr>
      <dsp:spPr>
        <a:xfrm>
          <a:off x="2898229" y="615266"/>
          <a:ext cx="2634754" cy="1248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Understanding the basics of AI and Machine Learning is essential for leveraging these technologies effectively in practice.</a:t>
          </a:r>
        </a:p>
      </dsp:txBody>
      <dsp:txXfrm>
        <a:off x="2898229" y="615266"/>
        <a:ext cx="2634754" cy="1248458"/>
      </dsp:txXfrm>
    </dsp:sp>
    <dsp:sp modelId="{9405B37F-E0DA-43DD-8426-25EA4592A77A}">
      <dsp:nvSpPr>
        <dsp:cNvPr id="0" name=""/>
        <dsp:cNvSpPr/>
      </dsp:nvSpPr>
      <dsp:spPr>
        <a:xfrm>
          <a:off x="5796458" y="0"/>
          <a:ext cx="2634754" cy="615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Ethical Implications</a:t>
          </a:r>
        </a:p>
      </dsp:txBody>
      <dsp:txXfrm>
        <a:off x="5796458" y="0"/>
        <a:ext cx="2634754" cy="615266"/>
      </dsp:txXfrm>
    </dsp:sp>
    <dsp:sp modelId="{1630F630-A470-464F-98B2-020FD3AD8038}">
      <dsp:nvSpPr>
        <dsp:cNvPr id="0" name=""/>
        <dsp:cNvSpPr/>
      </dsp:nvSpPr>
      <dsp:spPr>
        <a:xfrm>
          <a:off x="5796458" y="615266"/>
          <a:ext cx="2634754" cy="1248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As AI and Machine Learning evolve, addressing ethical implications and ensuring responsible use of technology is crucial for society.</a:t>
          </a:r>
        </a:p>
      </dsp:txBody>
      <dsp:txXfrm>
        <a:off x="5796458" y="615266"/>
        <a:ext cx="2634754" cy="1248458"/>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1518BA-BAA9-47F8-8EFE-CD44823DA29F}" type="datetimeFigureOut">
              <a:rPr lang="en-IN" smtClean="0"/>
              <a:t>14-05-2025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B6672-C557-46DF-A712-7218A267A00E}" type="slidenum">
              <a:rPr lang="en-IN" smtClean="0"/>
              <a:t>‹#›</a:t>
            </a:fld>
            <a:endParaRPr lang="en-IN"/>
          </a:p>
        </p:txBody>
      </p:sp>
    </p:spTree>
    <p:extLst>
      <p:ext uri="{BB962C8B-B14F-4D97-AF65-F5344CB8AC3E}">
        <p14:creationId xmlns:p14="http://schemas.microsoft.com/office/powerpoint/2010/main" val="1507747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
Artificial Intelligence (AI) and Machine Learning (ML) are transformative technologies that are reshaping various industries. In this presentation, we will explore the foundational concepts of AI and ML, their algorithms, key components, and real-world applications.
</a:t>
            </a:r>
          </a:p>
        </p:txBody>
      </p:sp>
      <p:sp>
        <p:nvSpPr>
          <p:cNvPr id="4" name="Slide Number Placeholder 3"/>
          <p:cNvSpPr>
            <a:spLocks noGrp="1"/>
          </p:cNvSpPr>
          <p:nvPr>
            <p:ph type="sldNum" sz="quarter" idx="5"/>
          </p:nvPr>
        </p:nvSpPr>
        <p:spPr/>
        <p:txBody>
          <a:bodyPr/>
          <a:lstStyle/>
          <a:p>
            <a:fld id="{D62AF027-E88C-4C20-92D5-B684A9DD8EE9}" type="slidenum">
              <a:rPr lang="en-IN" smtClean="0"/>
              <a:t>1</a:t>
            </a:fld>
            <a:endParaRPr lang="en-IN"/>
          </a:p>
        </p:txBody>
      </p:sp>
    </p:spTree>
    <p:extLst>
      <p:ext uri="{BB962C8B-B14F-4D97-AF65-F5344CB8AC3E}">
        <p14:creationId xmlns:p14="http://schemas.microsoft.com/office/powerpoint/2010/main" val="2412148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Machine Learning can be categorized into three main types: Supervised Learning, which uses labeled data; Unsupervised Learning, which finds patterns in unlabeled data; and Reinforcement Learning, which learns through trial and error.</a:t>
            </a:r>
          </a:p>
        </p:txBody>
      </p:sp>
      <p:sp>
        <p:nvSpPr>
          <p:cNvPr id="4" name="Slide Number Placeholder 3"/>
          <p:cNvSpPr>
            <a:spLocks noGrp="1"/>
          </p:cNvSpPr>
          <p:nvPr>
            <p:ph type="sldNum" sz="quarter" idx="5"/>
          </p:nvPr>
        </p:nvSpPr>
        <p:spPr/>
        <p:txBody>
          <a:bodyPr/>
          <a:lstStyle/>
          <a:p>
            <a:fld id="{D62AF027-E88C-4C20-92D5-B684A9DD8EE9}" type="slidenum">
              <a:rPr lang="en-IN" smtClean="0"/>
              <a:t>10</a:t>
            </a:fld>
            <a:endParaRPr lang="en-IN"/>
          </a:p>
        </p:txBody>
      </p:sp>
    </p:spTree>
    <p:extLst>
      <p:ext uri="{BB962C8B-B14F-4D97-AF65-F5344CB8AC3E}">
        <p14:creationId xmlns:p14="http://schemas.microsoft.com/office/powerpoint/2010/main" val="2456935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Understanding key algorithms in machine learning is vital for implementing effective models. Different algorithms are suited for different tasks and data types.</a:t>
            </a:r>
          </a:p>
        </p:txBody>
      </p:sp>
      <p:sp>
        <p:nvSpPr>
          <p:cNvPr id="4" name="Slide Number Placeholder 3"/>
          <p:cNvSpPr>
            <a:spLocks noGrp="1"/>
          </p:cNvSpPr>
          <p:nvPr>
            <p:ph type="sldNum" sz="quarter" idx="5"/>
          </p:nvPr>
        </p:nvSpPr>
        <p:spPr/>
        <p:txBody>
          <a:bodyPr/>
          <a:lstStyle/>
          <a:p>
            <a:fld id="{D62AF027-E88C-4C20-92D5-B684A9DD8EE9}" type="slidenum">
              <a:rPr lang="en-IN" smtClean="0"/>
              <a:t>11</a:t>
            </a:fld>
            <a:endParaRPr lang="en-IN"/>
          </a:p>
        </p:txBody>
      </p:sp>
    </p:spTree>
    <p:extLst>
      <p:ext uri="{BB962C8B-B14F-4D97-AF65-F5344CB8AC3E}">
        <p14:creationId xmlns:p14="http://schemas.microsoft.com/office/powerpoint/2010/main" val="1587987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Supervised learning algorithms, such as Linear Regression and Decision Trees, use labeled data to predict outcomes. They are widely used for classification and regression tasks.</a:t>
            </a:r>
          </a:p>
        </p:txBody>
      </p:sp>
      <p:sp>
        <p:nvSpPr>
          <p:cNvPr id="4" name="Slide Number Placeholder 3"/>
          <p:cNvSpPr>
            <a:spLocks noGrp="1"/>
          </p:cNvSpPr>
          <p:nvPr>
            <p:ph type="sldNum" sz="quarter" idx="5"/>
          </p:nvPr>
        </p:nvSpPr>
        <p:spPr/>
        <p:txBody>
          <a:bodyPr/>
          <a:lstStyle/>
          <a:p>
            <a:fld id="{D62AF027-E88C-4C20-92D5-B684A9DD8EE9}" type="slidenum">
              <a:rPr lang="en-IN" smtClean="0"/>
              <a:t>12</a:t>
            </a:fld>
            <a:endParaRPr lang="en-IN"/>
          </a:p>
        </p:txBody>
      </p:sp>
    </p:spTree>
    <p:extLst>
      <p:ext uri="{BB962C8B-B14F-4D97-AF65-F5344CB8AC3E}">
        <p14:creationId xmlns:p14="http://schemas.microsoft.com/office/powerpoint/2010/main" val="2379259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Unsupervised learning algorithms, like K-Means Clustering and Principal Component Analysis (PCA), analyze and group data without prior labels, revealing hidden patterns and structures.</a:t>
            </a:r>
          </a:p>
        </p:txBody>
      </p:sp>
      <p:sp>
        <p:nvSpPr>
          <p:cNvPr id="4" name="Slide Number Placeholder 3"/>
          <p:cNvSpPr>
            <a:spLocks noGrp="1"/>
          </p:cNvSpPr>
          <p:nvPr>
            <p:ph type="sldNum" sz="quarter" idx="5"/>
          </p:nvPr>
        </p:nvSpPr>
        <p:spPr/>
        <p:txBody>
          <a:bodyPr/>
          <a:lstStyle/>
          <a:p>
            <a:fld id="{D62AF027-E88C-4C20-92D5-B684A9DD8EE9}" type="slidenum">
              <a:rPr lang="en-IN" smtClean="0"/>
              <a:t>13</a:t>
            </a:fld>
            <a:endParaRPr lang="en-IN"/>
          </a:p>
        </p:txBody>
      </p:sp>
    </p:spTree>
    <p:extLst>
      <p:ext uri="{BB962C8B-B14F-4D97-AF65-F5344CB8AC3E}">
        <p14:creationId xmlns:p14="http://schemas.microsoft.com/office/powerpoint/2010/main" val="3636362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Reinforcement Learning focuses on training agents through rewards and penalties. Algorithms like Q-Learning and Deep Q-Networks enable agents to learn optimal strategies for decision-making.</a:t>
            </a:r>
          </a:p>
        </p:txBody>
      </p:sp>
      <p:sp>
        <p:nvSpPr>
          <p:cNvPr id="4" name="Slide Number Placeholder 3"/>
          <p:cNvSpPr>
            <a:spLocks noGrp="1"/>
          </p:cNvSpPr>
          <p:nvPr>
            <p:ph type="sldNum" sz="quarter" idx="5"/>
          </p:nvPr>
        </p:nvSpPr>
        <p:spPr/>
        <p:txBody>
          <a:bodyPr/>
          <a:lstStyle/>
          <a:p>
            <a:fld id="{D62AF027-E88C-4C20-92D5-B684A9DD8EE9}" type="slidenum">
              <a:rPr lang="en-IN" smtClean="0"/>
              <a:t>14</a:t>
            </a:fld>
            <a:endParaRPr lang="en-IN"/>
          </a:p>
        </p:txBody>
      </p:sp>
    </p:spTree>
    <p:extLst>
      <p:ext uri="{BB962C8B-B14F-4D97-AF65-F5344CB8AC3E}">
        <p14:creationId xmlns:p14="http://schemas.microsoft.com/office/powerpoint/2010/main" val="3491257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AI and ML rely on several key components and technologies that enable data processing, model training, and deployment of intelligent systems.</a:t>
            </a:r>
          </a:p>
        </p:txBody>
      </p:sp>
      <p:sp>
        <p:nvSpPr>
          <p:cNvPr id="4" name="Slide Number Placeholder 3"/>
          <p:cNvSpPr>
            <a:spLocks noGrp="1"/>
          </p:cNvSpPr>
          <p:nvPr>
            <p:ph type="sldNum" sz="quarter" idx="5"/>
          </p:nvPr>
        </p:nvSpPr>
        <p:spPr/>
        <p:txBody>
          <a:bodyPr/>
          <a:lstStyle/>
          <a:p>
            <a:fld id="{D62AF027-E88C-4C20-92D5-B684A9DD8EE9}" type="slidenum">
              <a:rPr lang="en-IN" smtClean="0"/>
              <a:t>15</a:t>
            </a:fld>
            <a:endParaRPr lang="en-IN"/>
          </a:p>
        </p:txBody>
      </p:sp>
    </p:spTree>
    <p:extLst>
      <p:ext uri="{BB962C8B-B14F-4D97-AF65-F5344CB8AC3E}">
        <p14:creationId xmlns:p14="http://schemas.microsoft.com/office/powerpoint/2010/main" val="2870874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Data is the foundation of AI and ML; without quality data, models cannot perform effectively. Data preprocessing involves cleaning and organizing data to make it suitable for analysis.</a:t>
            </a:r>
          </a:p>
        </p:txBody>
      </p:sp>
      <p:sp>
        <p:nvSpPr>
          <p:cNvPr id="4" name="Slide Number Placeholder 3"/>
          <p:cNvSpPr>
            <a:spLocks noGrp="1"/>
          </p:cNvSpPr>
          <p:nvPr>
            <p:ph type="sldNum" sz="quarter" idx="5"/>
          </p:nvPr>
        </p:nvSpPr>
        <p:spPr/>
        <p:txBody>
          <a:bodyPr/>
          <a:lstStyle/>
          <a:p>
            <a:fld id="{D62AF027-E88C-4C20-92D5-B684A9DD8EE9}" type="slidenum">
              <a:rPr lang="en-IN" smtClean="0"/>
              <a:t>16</a:t>
            </a:fld>
            <a:endParaRPr lang="en-IN"/>
          </a:p>
        </p:txBody>
      </p:sp>
    </p:spTree>
    <p:extLst>
      <p:ext uri="{BB962C8B-B14F-4D97-AF65-F5344CB8AC3E}">
        <p14:creationId xmlns:p14="http://schemas.microsoft.com/office/powerpoint/2010/main" val="2183197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Neural Networks are a key technology in AI, simulating the way the human brain operates to process information. Deep Learning, which uses multi-layered neural networks, has led to significant advancements in image and speech recognition.</a:t>
            </a:r>
          </a:p>
        </p:txBody>
      </p:sp>
      <p:sp>
        <p:nvSpPr>
          <p:cNvPr id="4" name="Slide Number Placeholder 3"/>
          <p:cNvSpPr>
            <a:spLocks noGrp="1"/>
          </p:cNvSpPr>
          <p:nvPr>
            <p:ph type="sldNum" sz="quarter" idx="5"/>
          </p:nvPr>
        </p:nvSpPr>
        <p:spPr/>
        <p:txBody>
          <a:bodyPr/>
          <a:lstStyle/>
          <a:p>
            <a:fld id="{D62AF027-E88C-4C20-92D5-B684A9DD8EE9}" type="slidenum">
              <a:rPr lang="en-IN" smtClean="0"/>
              <a:t>17</a:t>
            </a:fld>
            <a:endParaRPr lang="en-IN"/>
          </a:p>
        </p:txBody>
      </p:sp>
    </p:spTree>
    <p:extLst>
      <p:ext uri="{BB962C8B-B14F-4D97-AF65-F5344CB8AC3E}">
        <p14:creationId xmlns:p14="http://schemas.microsoft.com/office/powerpoint/2010/main" val="1849379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Natural Language Processing enables machines to understand and interpret human language. NLP is crucial for applications like chatbots, translation services, and sentiment analysis.</a:t>
            </a:r>
          </a:p>
        </p:txBody>
      </p:sp>
      <p:sp>
        <p:nvSpPr>
          <p:cNvPr id="4" name="Slide Number Placeholder 3"/>
          <p:cNvSpPr>
            <a:spLocks noGrp="1"/>
          </p:cNvSpPr>
          <p:nvPr>
            <p:ph type="sldNum" sz="quarter" idx="5"/>
          </p:nvPr>
        </p:nvSpPr>
        <p:spPr/>
        <p:txBody>
          <a:bodyPr/>
          <a:lstStyle/>
          <a:p>
            <a:fld id="{D62AF027-E88C-4C20-92D5-B684A9DD8EE9}" type="slidenum">
              <a:rPr lang="en-IN" smtClean="0"/>
              <a:t>18</a:t>
            </a:fld>
            <a:endParaRPr lang="en-IN"/>
          </a:p>
        </p:txBody>
      </p:sp>
    </p:spTree>
    <p:extLst>
      <p:ext uri="{BB962C8B-B14F-4D97-AF65-F5344CB8AC3E}">
        <p14:creationId xmlns:p14="http://schemas.microsoft.com/office/powerpoint/2010/main" val="3044069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AI and ML have transformative impacts across various fields, enhancing capabilities and efficiency in sectors such as healthcare, finance, and beyond.</a:t>
            </a:r>
          </a:p>
        </p:txBody>
      </p:sp>
      <p:sp>
        <p:nvSpPr>
          <p:cNvPr id="4" name="Slide Number Placeholder 3"/>
          <p:cNvSpPr>
            <a:spLocks noGrp="1"/>
          </p:cNvSpPr>
          <p:nvPr>
            <p:ph type="sldNum" sz="quarter" idx="5"/>
          </p:nvPr>
        </p:nvSpPr>
        <p:spPr/>
        <p:txBody>
          <a:bodyPr/>
          <a:lstStyle/>
          <a:p>
            <a:fld id="{D62AF027-E88C-4C20-92D5-B684A9DD8EE9}" type="slidenum">
              <a:rPr lang="en-IN" smtClean="0"/>
              <a:t>19</a:t>
            </a:fld>
            <a:endParaRPr lang="en-IN"/>
          </a:p>
        </p:txBody>
      </p:sp>
    </p:spTree>
    <p:extLst>
      <p:ext uri="{BB962C8B-B14F-4D97-AF65-F5344CB8AC3E}">
        <p14:creationId xmlns:p14="http://schemas.microsoft.com/office/powerpoint/2010/main" val="4266277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will begin by understanding what artificial intelligence is, including its definition, history, and different types. Following that, we will discuss machine learning, its relationship to AI, and its various types. We will delve into fundamental algorithms used in ML, key components and technologies, and finally, the applications and impacts of AI and ML in different sectors.</a:t>
            </a:r>
          </a:p>
        </p:txBody>
      </p:sp>
      <p:sp>
        <p:nvSpPr>
          <p:cNvPr id="4" name="Slide Number Placeholder 3"/>
          <p:cNvSpPr>
            <a:spLocks noGrp="1"/>
          </p:cNvSpPr>
          <p:nvPr>
            <p:ph type="sldNum" sz="quarter" idx="5"/>
          </p:nvPr>
        </p:nvSpPr>
        <p:spPr/>
        <p:txBody>
          <a:bodyPr/>
          <a:lstStyle/>
          <a:p>
            <a:fld id="{D62AF027-E88C-4C20-92D5-B684A9DD8EE9}" type="slidenum">
              <a:rPr lang="en-IN" smtClean="0"/>
              <a:t>2</a:t>
            </a:fld>
            <a:endParaRPr lang="en-IN"/>
          </a:p>
        </p:txBody>
      </p:sp>
    </p:spTree>
    <p:extLst>
      <p:ext uri="{BB962C8B-B14F-4D97-AF65-F5344CB8AC3E}">
        <p14:creationId xmlns:p14="http://schemas.microsoft.com/office/powerpoint/2010/main" val="1712129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healthcare, AI and ML are revolutionizing diagnostics, personalized medicine, and patient care management, leading to improved outcomes and efficiency in the healthcare system.</a:t>
            </a:r>
          </a:p>
        </p:txBody>
      </p:sp>
      <p:sp>
        <p:nvSpPr>
          <p:cNvPr id="4" name="Slide Number Placeholder 3"/>
          <p:cNvSpPr>
            <a:spLocks noGrp="1"/>
          </p:cNvSpPr>
          <p:nvPr>
            <p:ph type="sldNum" sz="quarter" idx="5"/>
          </p:nvPr>
        </p:nvSpPr>
        <p:spPr/>
        <p:txBody>
          <a:bodyPr/>
          <a:lstStyle/>
          <a:p>
            <a:fld id="{D62AF027-E88C-4C20-92D5-B684A9DD8EE9}" type="slidenum">
              <a:rPr lang="en-IN" smtClean="0"/>
              <a:t>20</a:t>
            </a:fld>
            <a:endParaRPr lang="en-IN"/>
          </a:p>
        </p:txBody>
      </p:sp>
    </p:spTree>
    <p:extLst>
      <p:ext uri="{BB962C8B-B14F-4D97-AF65-F5344CB8AC3E}">
        <p14:creationId xmlns:p14="http://schemas.microsoft.com/office/powerpoint/2010/main" val="2240698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the finance sector, AI and ML are used for fraud detection, algorithmic trading, and risk assessment, enabling faster and more accurate decision-making.</a:t>
            </a:r>
          </a:p>
        </p:txBody>
      </p:sp>
      <p:sp>
        <p:nvSpPr>
          <p:cNvPr id="4" name="Slide Number Placeholder 3"/>
          <p:cNvSpPr>
            <a:spLocks noGrp="1"/>
          </p:cNvSpPr>
          <p:nvPr>
            <p:ph type="sldNum" sz="quarter" idx="5"/>
          </p:nvPr>
        </p:nvSpPr>
        <p:spPr/>
        <p:txBody>
          <a:bodyPr/>
          <a:lstStyle/>
          <a:p>
            <a:fld id="{D62AF027-E88C-4C20-92D5-B684A9DD8EE9}" type="slidenum">
              <a:rPr lang="en-IN" smtClean="0"/>
              <a:t>21</a:t>
            </a:fld>
            <a:endParaRPr lang="en-IN"/>
          </a:p>
        </p:txBody>
      </p:sp>
    </p:spTree>
    <p:extLst>
      <p:ext uri="{BB962C8B-B14F-4D97-AF65-F5344CB8AC3E}">
        <p14:creationId xmlns:p14="http://schemas.microsoft.com/office/powerpoint/2010/main" val="606902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As AI and ML continue to advance, it is vital to consider ethical implications, including bias in algorithms, job displacement, and data privacy. Addressing these concerns will shape the future of AI and ML.</a:t>
            </a:r>
          </a:p>
        </p:txBody>
      </p:sp>
      <p:sp>
        <p:nvSpPr>
          <p:cNvPr id="4" name="Slide Number Placeholder 3"/>
          <p:cNvSpPr>
            <a:spLocks noGrp="1"/>
          </p:cNvSpPr>
          <p:nvPr>
            <p:ph type="sldNum" sz="quarter" idx="5"/>
          </p:nvPr>
        </p:nvSpPr>
        <p:spPr/>
        <p:txBody>
          <a:bodyPr/>
          <a:lstStyle/>
          <a:p>
            <a:fld id="{D62AF027-E88C-4C20-92D5-B684A9DD8EE9}" type="slidenum">
              <a:rPr lang="en-IN" smtClean="0"/>
              <a:t>22</a:t>
            </a:fld>
            <a:endParaRPr lang="en-IN"/>
          </a:p>
        </p:txBody>
      </p:sp>
    </p:spTree>
    <p:extLst>
      <p:ext uri="{BB962C8B-B14F-4D97-AF65-F5344CB8AC3E}">
        <p14:creationId xmlns:p14="http://schemas.microsoft.com/office/powerpoint/2010/main" val="538121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Artificial Intelligence and Machine Learning are pivotal to technological advancement and innovation across industries. Understanding their fundamentals, applications, and ethical implications is essential as we move toward a future shaped by these technologies.</a:t>
            </a:r>
          </a:p>
        </p:txBody>
      </p:sp>
      <p:sp>
        <p:nvSpPr>
          <p:cNvPr id="4" name="Slide Number Placeholder 3"/>
          <p:cNvSpPr>
            <a:spLocks noGrp="1"/>
          </p:cNvSpPr>
          <p:nvPr>
            <p:ph type="sldNum" sz="quarter" idx="5"/>
          </p:nvPr>
        </p:nvSpPr>
        <p:spPr/>
        <p:txBody>
          <a:bodyPr/>
          <a:lstStyle/>
          <a:p>
            <a:fld id="{D62AF027-E88C-4C20-92D5-B684A9DD8EE9}" type="slidenum">
              <a:rPr lang="en-IN" smtClean="0"/>
              <a:t>23</a:t>
            </a:fld>
            <a:endParaRPr lang="en-IN"/>
          </a:p>
        </p:txBody>
      </p:sp>
    </p:spTree>
    <p:extLst>
      <p:ext uri="{BB962C8B-B14F-4D97-AF65-F5344CB8AC3E}">
        <p14:creationId xmlns:p14="http://schemas.microsoft.com/office/powerpoint/2010/main" val="3961720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AI is a rapidly evolving field with a significant impact on society. It encompasses a range of technologies that enable machines to perform tasks that typically require human intelligence.</a:t>
            </a:r>
          </a:p>
        </p:txBody>
      </p:sp>
      <p:sp>
        <p:nvSpPr>
          <p:cNvPr id="4" name="Slide Number Placeholder 3"/>
          <p:cNvSpPr>
            <a:spLocks noGrp="1"/>
          </p:cNvSpPr>
          <p:nvPr>
            <p:ph type="sldNum" sz="quarter" idx="5"/>
          </p:nvPr>
        </p:nvSpPr>
        <p:spPr/>
        <p:txBody>
          <a:bodyPr/>
          <a:lstStyle/>
          <a:p>
            <a:fld id="{D62AF027-E88C-4C20-92D5-B684A9DD8EE9}" type="slidenum">
              <a:rPr lang="en-IN" smtClean="0"/>
              <a:t>3</a:t>
            </a:fld>
            <a:endParaRPr lang="en-IN"/>
          </a:p>
        </p:txBody>
      </p:sp>
    </p:spTree>
    <p:extLst>
      <p:ext uri="{BB962C8B-B14F-4D97-AF65-F5344CB8AC3E}">
        <p14:creationId xmlns:p14="http://schemas.microsoft.com/office/powerpoint/2010/main" val="3210834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Artificial Intelligence is defined as the simulation of human intelligence processes by machines. The journey of AI dates back to the mid-20th century, with significant breakthroughs occurring in the last few decades, leading to modern AI applications.</a:t>
            </a:r>
          </a:p>
        </p:txBody>
      </p:sp>
      <p:sp>
        <p:nvSpPr>
          <p:cNvPr id="4" name="Slide Number Placeholder 3"/>
          <p:cNvSpPr>
            <a:spLocks noGrp="1"/>
          </p:cNvSpPr>
          <p:nvPr>
            <p:ph type="sldNum" sz="quarter" idx="5"/>
          </p:nvPr>
        </p:nvSpPr>
        <p:spPr/>
        <p:txBody>
          <a:bodyPr/>
          <a:lstStyle/>
          <a:p>
            <a:fld id="{D62AF027-E88C-4C20-92D5-B684A9DD8EE9}" type="slidenum">
              <a:rPr lang="en-IN" smtClean="0"/>
              <a:t>4</a:t>
            </a:fld>
            <a:endParaRPr lang="en-IN"/>
          </a:p>
        </p:txBody>
      </p:sp>
    </p:spTree>
    <p:extLst>
      <p:ext uri="{BB962C8B-B14F-4D97-AF65-F5344CB8AC3E}">
        <p14:creationId xmlns:p14="http://schemas.microsoft.com/office/powerpoint/2010/main" val="487415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AI can be categorized into three main types: Narrow AI, which is designed for specific tasks; General AI, which can perform any intellectual task like a human; and Superintelligent AI, which surpasses human intelligence in all aspects.</a:t>
            </a:r>
          </a:p>
        </p:txBody>
      </p:sp>
      <p:sp>
        <p:nvSpPr>
          <p:cNvPr id="4" name="Slide Number Placeholder 3"/>
          <p:cNvSpPr>
            <a:spLocks noGrp="1"/>
          </p:cNvSpPr>
          <p:nvPr>
            <p:ph type="sldNum" sz="quarter" idx="5"/>
          </p:nvPr>
        </p:nvSpPr>
        <p:spPr/>
        <p:txBody>
          <a:bodyPr/>
          <a:lstStyle/>
          <a:p>
            <a:fld id="{D62AF027-E88C-4C20-92D5-B684A9DD8EE9}" type="slidenum">
              <a:rPr lang="en-IN" smtClean="0"/>
              <a:t>5</a:t>
            </a:fld>
            <a:endParaRPr lang="en-IN"/>
          </a:p>
        </p:txBody>
      </p:sp>
    </p:spTree>
    <p:extLst>
      <p:ext uri="{BB962C8B-B14F-4D97-AF65-F5344CB8AC3E}">
        <p14:creationId xmlns:p14="http://schemas.microsoft.com/office/powerpoint/2010/main" val="206476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Key concepts in AI include machine learning, neural networks, natural language processing, and robotics. Understanding these concepts is crucial for grasping how AI systems function and are developed.</a:t>
            </a:r>
          </a:p>
        </p:txBody>
      </p:sp>
      <p:sp>
        <p:nvSpPr>
          <p:cNvPr id="4" name="Slide Number Placeholder 3"/>
          <p:cNvSpPr>
            <a:spLocks noGrp="1"/>
          </p:cNvSpPr>
          <p:nvPr>
            <p:ph type="sldNum" sz="quarter" idx="5"/>
          </p:nvPr>
        </p:nvSpPr>
        <p:spPr/>
        <p:txBody>
          <a:bodyPr/>
          <a:lstStyle/>
          <a:p>
            <a:fld id="{D62AF027-E88C-4C20-92D5-B684A9DD8EE9}" type="slidenum">
              <a:rPr lang="en-IN" smtClean="0"/>
              <a:t>6</a:t>
            </a:fld>
            <a:endParaRPr lang="en-IN"/>
          </a:p>
        </p:txBody>
      </p:sp>
    </p:spTree>
    <p:extLst>
      <p:ext uri="{BB962C8B-B14F-4D97-AF65-F5344CB8AC3E}">
        <p14:creationId xmlns:p14="http://schemas.microsoft.com/office/powerpoint/2010/main" val="1300621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Machine Learning is a subset of AI that focuses on the development of algorithms that allow computers to learn from and make predictions based on data.</a:t>
            </a:r>
          </a:p>
        </p:txBody>
      </p:sp>
      <p:sp>
        <p:nvSpPr>
          <p:cNvPr id="4" name="Slide Number Placeholder 3"/>
          <p:cNvSpPr>
            <a:spLocks noGrp="1"/>
          </p:cNvSpPr>
          <p:nvPr>
            <p:ph type="sldNum" sz="quarter" idx="5"/>
          </p:nvPr>
        </p:nvSpPr>
        <p:spPr/>
        <p:txBody>
          <a:bodyPr/>
          <a:lstStyle/>
          <a:p>
            <a:fld id="{D62AF027-E88C-4C20-92D5-B684A9DD8EE9}" type="slidenum">
              <a:rPr lang="en-IN" smtClean="0"/>
              <a:t>7</a:t>
            </a:fld>
            <a:endParaRPr lang="en-IN"/>
          </a:p>
        </p:txBody>
      </p:sp>
    </p:spTree>
    <p:extLst>
      <p:ext uri="{BB962C8B-B14F-4D97-AF65-F5344CB8AC3E}">
        <p14:creationId xmlns:p14="http://schemas.microsoft.com/office/powerpoint/2010/main" val="4208507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Machine Learning refers to the methods by which computers learn from data to improve their performance on specific tasks. It is an essential component of AI, as it enables systems to adapt and evolve over time.</a:t>
            </a:r>
          </a:p>
        </p:txBody>
      </p:sp>
      <p:sp>
        <p:nvSpPr>
          <p:cNvPr id="4" name="Slide Number Placeholder 3"/>
          <p:cNvSpPr>
            <a:spLocks noGrp="1"/>
          </p:cNvSpPr>
          <p:nvPr>
            <p:ph type="sldNum" sz="quarter" idx="5"/>
          </p:nvPr>
        </p:nvSpPr>
        <p:spPr/>
        <p:txBody>
          <a:bodyPr/>
          <a:lstStyle/>
          <a:p>
            <a:fld id="{D62AF027-E88C-4C20-92D5-B684A9DD8EE9}" type="slidenum">
              <a:rPr lang="en-IN" smtClean="0"/>
              <a:t>8</a:t>
            </a:fld>
            <a:endParaRPr lang="en-IN"/>
          </a:p>
        </p:txBody>
      </p:sp>
    </p:spTree>
    <p:extLst>
      <p:ext uri="{BB962C8B-B14F-4D97-AF65-F5344CB8AC3E}">
        <p14:creationId xmlns:p14="http://schemas.microsoft.com/office/powerpoint/2010/main" val="4190327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history of machine learning is marked by key milestones, from early algorithms in the 1950s to the explosion of deep learning in the 2010s. This history highlights the rapid advancements and growing importance of ML.</a:t>
            </a:r>
          </a:p>
        </p:txBody>
      </p:sp>
      <p:sp>
        <p:nvSpPr>
          <p:cNvPr id="4" name="Slide Number Placeholder 3"/>
          <p:cNvSpPr>
            <a:spLocks noGrp="1"/>
          </p:cNvSpPr>
          <p:nvPr>
            <p:ph type="sldNum" sz="quarter" idx="5"/>
          </p:nvPr>
        </p:nvSpPr>
        <p:spPr/>
        <p:txBody>
          <a:bodyPr/>
          <a:lstStyle/>
          <a:p>
            <a:fld id="{D62AF027-E88C-4C20-92D5-B684A9DD8EE9}" type="slidenum">
              <a:rPr lang="en-IN" smtClean="0"/>
              <a:t>9</a:t>
            </a:fld>
            <a:endParaRPr lang="en-IN"/>
          </a:p>
        </p:txBody>
      </p:sp>
    </p:spTree>
    <p:extLst>
      <p:ext uri="{BB962C8B-B14F-4D97-AF65-F5344CB8AC3E}">
        <p14:creationId xmlns:p14="http://schemas.microsoft.com/office/powerpoint/2010/main" val="2829970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4676" y="4473553"/>
            <a:ext cx="6655522" cy="1545336"/>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4676" y="548642"/>
            <a:ext cx="7478991" cy="3635797"/>
          </a:xfrm>
        </p:spPr>
        <p:txBody>
          <a:bodyPr anchor="t">
            <a:noAutofit/>
          </a:bodyPr>
          <a:lstStyle>
            <a:lvl1pPr algn="l">
              <a:defRPr sz="7200">
                <a:solidFill>
                  <a:schemeClr val="bg1"/>
                </a:solidFill>
                <a:highlight>
                  <a:srgbClr val="000000"/>
                </a:highlight>
              </a:defRPr>
            </a:lvl1pPr>
          </a:lstStyle>
          <a:p>
            <a:r>
              <a:rPr lang="en-US" dirty="0"/>
              <a:t>Click to edit Master title style</a:t>
            </a:r>
          </a:p>
        </p:txBody>
      </p:sp>
    </p:spTree>
    <p:extLst>
      <p:ext uri="{BB962C8B-B14F-4D97-AF65-F5344CB8AC3E}">
        <p14:creationId xmlns:p14="http://schemas.microsoft.com/office/powerpoint/2010/main" val="180954750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5/14/2025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1044465"/>
            <a:ext cx="11924209" cy="54085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7"/>
            <a:ext cx="11924209" cy="715505"/>
          </a:xfrm>
        </p:spPr>
        <p:txBody>
          <a:bodyPr anchor="ctr">
            <a:noAutofit/>
          </a:bodyPr>
          <a:lstStyle>
            <a:lvl1pPr>
              <a:defRPr sz="4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573821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5/14/2025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1576109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5/14/2025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7" y="2241550"/>
            <a:ext cx="10966705" cy="406781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AD96F6A0-07FF-1828-19D1-FE1D9B92187E}"/>
              </a:ext>
            </a:extLst>
          </p:cNvPr>
          <p:cNvSpPr>
            <a:spLocks noGrp="1"/>
          </p:cNvSpPr>
          <p:nvPr>
            <p:ph type="title"/>
          </p:nvPr>
        </p:nvSpPr>
        <p:spPr>
          <a:xfrm>
            <a:off x="614676" y="877457"/>
            <a:ext cx="10964675" cy="1059294"/>
          </a:xfrm>
        </p:spPr>
        <p:txBody>
          <a:bodyPr>
            <a:normAutofit/>
          </a:bodyPr>
          <a:lstStyle>
            <a:lvl1pPr>
              <a:defRPr sz="40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426158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Content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5/14/2025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7292431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5/14/2025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8337408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4">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5/14/2025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932533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5">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5/14/2025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4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02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6">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5/14/2025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4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4888235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5/14/2025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872062" y="548640"/>
            <a:ext cx="7738491" cy="1143000"/>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40238482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dirty="0"/>
            </a:lvl1pPr>
          </a:lstStyle>
          <a:p>
            <a:pPr lvl="0"/>
            <a:r>
              <a:rPr lang="en-US" dirty="0"/>
              <a:t>Click icon to add picture</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5/14/2025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48640"/>
            <a:ext cx="7717317" cy="1143000"/>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22593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4676" y="4617138"/>
            <a:ext cx="737546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4676" y="854239"/>
            <a:ext cx="7876287" cy="3592629"/>
          </a:xfrm>
        </p:spPr>
        <p:txBody>
          <a:bodyPr anchor="b">
            <a:normAutofit/>
          </a:bodyPr>
          <a:lstStyle>
            <a:lvl1pPr algn="l">
              <a:lnSpc>
                <a:spcPct val="120000"/>
              </a:lnSpc>
              <a:defRPr sz="72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7976166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1A5F77D0-C28E-4573-88F0-0A30FF98888E}" type="datetime1">
              <a:rPr lang="en-US" smtClean="0"/>
              <a:t>5/14/2025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725386"/>
            <a:ext cx="6858000" cy="4638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101537" y="320039"/>
            <a:ext cx="8502199" cy="1258389"/>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0279898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4">
    <p:bg>
      <p:bgRef idx="1001">
        <a:schemeClr val="bg1"/>
      </p:bgRef>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5/14/2025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728870"/>
            <a:ext cx="6858000" cy="46353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8400908" cy="1261872"/>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097048699"/>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EE468DAA-49F6-4492-82E6-75555EB31418}"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57005"/>
            <a:ext cx="4362450" cy="4051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689686" y="584339"/>
            <a:ext cx="5925810" cy="1527048"/>
          </a:xfrm>
        </p:spPr>
        <p:txBody>
          <a:bodyPr anchor="b">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7306776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1D22668-A3AE-429F-A351-A1583BA90793}"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56079"/>
            <a:ext cx="4360863" cy="40526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83413"/>
            <a:ext cx="6053957" cy="1527048"/>
          </a:xfrm>
        </p:spPr>
        <p:txBody>
          <a:bodyPr anchor="b">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1569476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CB3A2E2B-8F4D-437C-9F55-5E913AFC716A}"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728870"/>
            <a:ext cx="4512601" cy="46353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70418" y="320040"/>
            <a:ext cx="6047071" cy="1261872"/>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7416414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8">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6C70014-48FC-4647-9615-BBD39F98887D}"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744168"/>
            <a:ext cx="4572000" cy="46200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226769" cy="1261872"/>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8175072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9">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713A3F4-E223-745E-5A5E-95DF707B229D}"/>
              </a:ext>
            </a:extLst>
          </p:cNvPr>
          <p:cNvSpPr>
            <a:spLocks noGrp="1"/>
          </p:cNvSpPr>
          <p:nvPr>
            <p:ph type="pic" sz="quarter" idx="18"/>
          </p:nvPr>
        </p:nvSpPr>
        <p:spPr>
          <a:xfrm>
            <a:off x="0" y="0"/>
            <a:ext cx="7584144" cy="6858000"/>
          </a:xfrm>
          <a:blipFill>
            <a:blip r:embed="rId3">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5/14/2025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56079"/>
            <a:ext cx="3401568" cy="40526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665484" y="583413"/>
            <a:ext cx="4948747" cy="1527048"/>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815429352"/>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10">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1067625" cy="365125"/>
          </a:xfrm>
        </p:spPr>
        <p:txBody>
          <a:bodyPr/>
          <a:lstStyle/>
          <a:p>
            <a:fld id="{E635C43F-DBB1-4D83-B442-E1529AA900C2}"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54737"/>
            <a:ext cx="3401568" cy="4053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583413"/>
            <a:ext cx="5070955" cy="1527048"/>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8412511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Photo 1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2D13F81E-C5BD-4314-B9B9-AAE2702F29D2}"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168722"/>
            <a:ext cx="3273552" cy="2884605"/>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859542" y="1078992"/>
            <a:ext cx="4757112" cy="1942773"/>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7235641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3939967"/>
            <a:ext cx="3739896" cy="1390330"/>
          </a:xfrm>
        </p:spPr>
        <p:txBody>
          <a:bodyPr anchor="ctr">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4054842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8156802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2831866"/>
            <a:ext cx="2953618" cy="1892808"/>
          </a:xfrm>
        </p:spPr>
        <p:txBody>
          <a:bodyPr anchor="ctr">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1025548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4">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dirty="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9128053F-E531-4885-B604-CF1A6DEEE405}"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2133326"/>
            <a:ext cx="2953618" cy="1892808"/>
          </a:xfrm>
        </p:spPr>
        <p:txBody>
          <a:bodyPr anchor="ctr">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6368746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5">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446520" cy="4425696"/>
          </a:xfrm>
          <a:blipFill>
            <a:blip r:embed="rId2">
              <a:alphaModFix amt="70000"/>
              <a:extLst>
                <a:ext uri="{28A0092B-C50C-407E-A947-70E740481C1C}">
                  <a14:useLocalDpi xmlns:a14="http://schemas.microsoft.com/office/drawing/2010/main" val="0"/>
                </a:ext>
              </a:extLst>
            </a:blip>
            <a:stretch>
              <a:fillRect/>
            </a:stretch>
          </a:blipFill>
        </p:spPr>
        <p:txBody>
          <a:bodyPr/>
          <a:lstStyle/>
          <a:p>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0729471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Photo 16">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8" y="2290890"/>
            <a:ext cx="4672584" cy="4041648"/>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8"/>
            <a:ext cx="4672584" cy="2492735"/>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3542357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Photo 17">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64094" y="549275"/>
            <a:ext cx="3657603" cy="2472817"/>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5501694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957012"/>
            <a:ext cx="5897880" cy="1114604"/>
          </a:xfrm>
        </p:spPr>
        <p:txBody>
          <a:bodyPr anchor="t">
            <a:normAutofit/>
          </a:bodyPr>
          <a:lstStyle>
            <a:lvl1pPr marL="0" indent="0" algn="l">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10826496" cy="4334256"/>
          </a:xfrm>
        </p:spPr>
        <p:txBody>
          <a:bodyPr anchor="b">
            <a:normAutofit/>
          </a:bodyPr>
          <a:lstStyle>
            <a:lvl1pPr algn="l">
              <a:defRPr sz="23200">
                <a:solidFill>
                  <a:schemeClr val="bg1"/>
                </a:solidFill>
                <a:highlight>
                  <a:srgbClr val="000000"/>
                </a:highlight>
              </a:defRPr>
            </a:lvl1pPr>
          </a:lstStyle>
          <a:p>
            <a:r>
              <a:rPr lang="en-US" dirty="0"/>
              <a:t>##%</a:t>
            </a:r>
          </a:p>
        </p:txBody>
      </p:sp>
    </p:spTree>
    <p:extLst>
      <p:ext uri="{BB962C8B-B14F-4D97-AF65-F5344CB8AC3E}">
        <p14:creationId xmlns:p14="http://schemas.microsoft.com/office/powerpoint/2010/main" val="281875136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bg1"/>
                </a:solidFill>
                <a:highlight>
                  <a:srgbClr val="000000"/>
                </a:highlight>
              </a:defRPr>
            </a:lvl1pPr>
          </a:lstStyle>
          <a:p>
            <a:r>
              <a:rPr lang="en-US" dirty="0"/>
              <a:t>##%</a:t>
            </a:r>
          </a:p>
        </p:txBody>
      </p:sp>
    </p:spTree>
    <p:extLst>
      <p:ext uri="{BB962C8B-B14F-4D97-AF65-F5344CB8AC3E}">
        <p14:creationId xmlns:p14="http://schemas.microsoft.com/office/powerpoint/2010/main" val="183214671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3">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ctr">
            <a:normAutofit/>
          </a:bodyPr>
          <a:lstStyle>
            <a:lvl1pPr algn="ctr">
              <a:defRPr sz="23200">
                <a:solidFill>
                  <a:schemeClr val="bg1"/>
                </a:solidFill>
                <a:highlight>
                  <a:srgbClr val="FFFFFF"/>
                </a:highlight>
              </a:defRPr>
            </a:lvl1pPr>
          </a:lstStyle>
          <a:p>
            <a:r>
              <a:rPr lang="en-US" dirty="0"/>
              <a:t>##%</a:t>
            </a:r>
          </a:p>
        </p:txBody>
      </p:sp>
    </p:spTree>
    <p:extLst>
      <p:ext uri="{BB962C8B-B14F-4D97-AF65-F5344CB8AC3E}">
        <p14:creationId xmlns:p14="http://schemas.microsoft.com/office/powerpoint/2010/main" val="1804030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5/14/2025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14928623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428752"/>
            <a:ext cx="9198864"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algn="l">
              <a:lnSpc>
                <a:spcPct val="120000"/>
              </a:lnSpc>
              <a:defRPr sz="4000" b="0">
                <a:solidFill>
                  <a:schemeClr val="bg1"/>
                </a:solidFill>
                <a:highlight>
                  <a:srgbClr val="000000"/>
                </a:highlight>
              </a:defRPr>
            </a:lvl1pPr>
          </a:lstStyle>
          <a:p>
            <a:r>
              <a:rPr lang="en-US" dirty="0"/>
              <a:t>Click to edit Quote</a:t>
            </a:r>
          </a:p>
        </p:txBody>
      </p:sp>
    </p:spTree>
    <p:extLst>
      <p:ext uri="{BB962C8B-B14F-4D97-AF65-F5344CB8AC3E}">
        <p14:creationId xmlns:p14="http://schemas.microsoft.com/office/powerpoint/2010/main" val="100063672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5/14/2025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668625"/>
            <a:ext cx="1146048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578237"/>
            <a:ext cx="11460480" cy="786384"/>
          </a:xfrm>
        </p:spPr>
        <p:txBody>
          <a:bodyPr anchor="b">
            <a:noAutofit/>
          </a:bodyPr>
          <a:lstStyle>
            <a:lvl1pPr algn="l">
              <a:defRPr sz="6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80130730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2">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29247CA6-BC1D-429A-A289-4E939E49554A}" type="datetime1">
              <a:rPr lang="en-US" smtClean="0"/>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499616" y="5349240"/>
            <a:ext cx="9198864"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algn="l">
              <a:lnSpc>
                <a:spcPct val="120000"/>
              </a:lnSpc>
              <a:defRPr sz="4000" b="0">
                <a:solidFill>
                  <a:schemeClr val="bg1"/>
                </a:solidFill>
                <a:highlight>
                  <a:srgbClr val="FFFFFF"/>
                </a:highlight>
              </a:defRPr>
            </a:lvl1pPr>
          </a:lstStyle>
          <a:p>
            <a:r>
              <a:rPr lang="en-US" dirty="0"/>
              <a:t>Click to edit Quote</a:t>
            </a:r>
          </a:p>
        </p:txBody>
      </p:sp>
    </p:spTree>
    <p:extLst>
      <p:ext uri="{BB962C8B-B14F-4D97-AF65-F5344CB8AC3E}">
        <p14:creationId xmlns:p14="http://schemas.microsoft.com/office/powerpoint/2010/main" val="4360472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612648" y="5669280"/>
            <a:ext cx="8961120"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algn="l">
              <a:lnSpc>
                <a:spcPct val="120000"/>
              </a:lnSpc>
              <a:defRPr sz="4400" b="0">
                <a:solidFill>
                  <a:schemeClr val="bg1"/>
                </a:solidFill>
                <a:highlight>
                  <a:srgbClr val="000000"/>
                </a:highlight>
              </a:defRPr>
            </a:lvl1pPr>
          </a:lstStyle>
          <a:p>
            <a:r>
              <a:rPr lang="en-US" dirty="0"/>
              <a:t>Click to edit Quote</a:t>
            </a:r>
          </a:p>
        </p:txBody>
      </p:sp>
    </p:spTree>
    <p:extLst>
      <p:ext uri="{BB962C8B-B14F-4D97-AF65-F5344CB8AC3E}">
        <p14:creationId xmlns:p14="http://schemas.microsoft.com/office/powerpoint/2010/main" val="402294340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765B10-D26A-480A-9509-A9831C5E60D8}"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Tree>
    <p:extLst>
      <p:ext uri="{BB962C8B-B14F-4D97-AF65-F5344CB8AC3E}">
        <p14:creationId xmlns:p14="http://schemas.microsoft.com/office/powerpoint/2010/main" val="26329812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5/14/2025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solidFill>
                  <a:schemeClr val="bg1"/>
                </a:solidFill>
                <a:highlight>
                  <a:srgbClr val="000000"/>
                </a:high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solidFill>
                  <a:schemeClr val="bg1"/>
                </a:solidFill>
                <a:highlight>
                  <a:srgbClr val="000000"/>
                </a:high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Tree>
    <p:extLst>
      <p:ext uri="{BB962C8B-B14F-4D97-AF65-F5344CB8AC3E}">
        <p14:creationId xmlns:p14="http://schemas.microsoft.com/office/powerpoint/2010/main" val="6544584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EF9E5040-F7E0-40EC-B8E9-CED28200FAA3}" type="datetime1">
              <a:rPr lang="en-US" smtClean="0"/>
              <a:t>5/14/2025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445675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5/14/2025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568994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5/14/2025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7955480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5/14/2025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9936631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57987AA-E4E6-4FC1-BAD8-09A952212C58}" type="datetime1">
              <a:rPr lang="en-US" smtClean="0"/>
              <a:t>5/14/2025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6000">
                <a:solidFill>
                  <a:schemeClr val="bg1"/>
                </a:solidFill>
                <a:highlight>
                  <a:srgbClr val="FFFFFF"/>
                </a:highlight>
              </a:defRPr>
            </a:lvl1pPr>
          </a:lstStyle>
          <a:p>
            <a:r>
              <a:rPr lang="en-US"/>
              <a:t>Click to edit Master title style</a:t>
            </a:r>
            <a:endParaRPr lang="en-US" dirty="0"/>
          </a:p>
        </p:txBody>
      </p:sp>
    </p:spTree>
    <p:extLst>
      <p:ext uri="{BB962C8B-B14F-4D97-AF65-F5344CB8AC3E}">
        <p14:creationId xmlns:p14="http://schemas.microsoft.com/office/powerpoint/2010/main" val="903045959"/>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3CF65F-0E21-48DE-8D75-4BF66A547E8E}" type="datetime1">
              <a:rPr lang="en-US" smtClean="0"/>
              <a:t>5/14/2025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6000">
                <a:solidFill>
                  <a:schemeClr val="bg1"/>
                </a:solidFill>
                <a:highlight>
                  <a:srgbClr val="FFFFFF"/>
                </a:highlight>
              </a:defRPr>
            </a:lvl1pPr>
          </a:lstStyle>
          <a:p>
            <a:r>
              <a:rPr lang="en-US"/>
              <a:t>Click to edit Master title style</a:t>
            </a:r>
          </a:p>
        </p:txBody>
      </p:sp>
    </p:spTree>
    <p:extLst>
      <p:ext uri="{BB962C8B-B14F-4D97-AF65-F5344CB8AC3E}">
        <p14:creationId xmlns:p14="http://schemas.microsoft.com/office/powerpoint/2010/main" val="68046918"/>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hoto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1"/>
                </a:solidFill>
                <a:effectLst/>
              </a:defRPr>
            </a:lvl1pPr>
          </a:lstStyle>
          <a:p>
            <a:fld id="{886426EA-0386-4881-8D6D-3F08C95C4A7F}" type="datetime1">
              <a:rPr lang="en-US" smtClean="0"/>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663127" y="1129554"/>
            <a:ext cx="5867457" cy="3475236"/>
          </a:xfrm>
        </p:spPr>
        <p:txBody>
          <a:bodyPr anchor="b">
            <a:normAutofit/>
          </a:bodyPr>
          <a:lstStyle>
            <a:lvl1pPr algn="l">
              <a:defRPr sz="54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57435257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Photo Layout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7ED3B95-1860-B7C7-C279-D6755F721C31}"/>
              </a:ext>
            </a:extLst>
          </p:cNvPr>
          <p:cNvSpPr>
            <a:spLocks noGrp="1"/>
          </p:cNvSpPr>
          <p:nvPr>
            <p:ph type="pic" sz="quarter" idx="13"/>
          </p:nvPr>
        </p:nvSpPr>
        <p:spPr>
          <a:xfrm>
            <a:off x="-1" y="-1"/>
            <a:ext cx="12192001" cy="6858001"/>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endParaRPr lang="en-US" dirty="0"/>
          </a:p>
        </p:txBody>
      </p:sp>
      <p:sp>
        <p:nvSpPr>
          <p:cNvPr id="7" name="Rectangle 6">
            <a:extLst>
              <a:ext uri="{FF2B5EF4-FFF2-40B4-BE49-F238E27FC236}">
                <a16:creationId xmlns:a16="http://schemas.microsoft.com/office/drawing/2014/main" id="{845D3106-89ED-8524-91B2-9F94380C04C1}"/>
              </a:ext>
              <a:ext uri="{C183D7F6-B498-43B3-948B-1728B52AA6E4}">
                <adec:decorative xmlns:adec="http://schemas.microsoft.com/office/drawing/2017/decorative" val="1"/>
              </a:ext>
            </a:extLst>
          </p:cNvPr>
          <p:cNvSpPr/>
          <p:nvPr userDrawn="1"/>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B662294-75FD-D5A3-D433-0C0329830065}"/>
              </a:ext>
              <a:ext uri="{C183D7F6-B498-43B3-948B-1728B52AA6E4}">
                <adec:decorative xmlns:adec="http://schemas.microsoft.com/office/drawing/2017/decorative" val="1"/>
              </a:ext>
            </a:extLst>
          </p:cNvPr>
          <p:cNvSpPr/>
          <p:nvPr/>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5/14/2025</a:t>
            </a:fld>
            <a:endParaRPr lang="en-US" dirty="0"/>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6864724" cy="868374"/>
          </a:xfrm>
        </p:spPr>
        <p:txBody>
          <a:bodyPr>
            <a:normAutofit/>
          </a:bodyPr>
          <a:lstStyle>
            <a:lvl1pPr marL="0" indent="0" algn="l">
              <a:lnSpc>
                <a:spcPct val="110000"/>
              </a:lnSpc>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6864724" cy="3581399"/>
          </a:xfrm>
        </p:spPr>
        <p:txBody>
          <a:bodyPr anchor="b">
            <a:normAutofit/>
          </a:bodyPr>
          <a:lstStyle>
            <a:lvl1pPr algn="l">
              <a:defRPr sz="48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7284730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Photo Layout 2">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306AF329-20F3-F154-AD51-E99080E2F13A}"/>
              </a:ext>
            </a:extLst>
          </p:cNvPr>
          <p:cNvSpPr>
            <a:spLocks noGrp="1"/>
          </p:cNvSpPr>
          <p:nvPr>
            <p:ph type="pic" sz="quarter" idx="14"/>
          </p:nvPr>
        </p:nvSpPr>
        <p:spPr>
          <a:xfrm>
            <a:off x="8187882" y="0"/>
            <a:ext cx="4004118"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8" name="Picture Placeholder 7">
            <a:extLst>
              <a:ext uri="{FF2B5EF4-FFF2-40B4-BE49-F238E27FC236}">
                <a16:creationId xmlns:a16="http://schemas.microsoft.com/office/drawing/2014/main" id="{B17532AB-308D-E1FD-4B70-2832C11407EC}"/>
              </a:ext>
            </a:extLst>
          </p:cNvPr>
          <p:cNvSpPr>
            <a:spLocks noGrp="1"/>
          </p:cNvSpPr>
          <p:nvPr>
            <p:ph type="pic" sz="quarter" idx="13"/>
          </p:nvPr>
        </p:nvSpPr>
        <p:spPr>
          <a:xfrm>
            <a:off x="1" y="0"/>
            <a:ext cx="8153399" cy="6858000"/>
          </a:xfrm>
          <a:blipFill>
            <a:blip r:embed="rId3">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7" name="Rectangle 6">
            <a:extLst>
              <a:ext uri="{FF2B5EF4-FFF2-40B4-BE49-F238E27FC236}">
                <a16:creationId xmlns:a16="http://schemas.microsoft.com/office/drawing/2014/main" id="{0D373364-D664-37CA-391B-CC3537BE16B8}"/>
              </a:ext>
              <a:ext uri="{C183D7F6-B498-43B3-948B-1728B52AA6E4}">
                <adec:decorative xmlns:adec="http://schemas.microsoft.com/office/drawing/2017/decorative" val="1"/>
              </a:ext>
            </a:extLst>
          </p:cNvPr>
          <p:cNvSpPr/>
          <p:nvPr userDrawn="1"/>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B662294-75FD-D5A3-D433-0C0329830065}"/>
              </a:ext>
              <a:ext uri="{C183D7F6-B498-43B3-948B-1728B52AA6E4}">
                <adec:decorative xmlns:adec="http://schemas.microsoft.com/office/drawing/2017/decorative" val="1"/>
              </a:ext>
            </a:extLst>
          </p:cNvPr>
          <p:cNvSpPr/>
          <p:nvPr/>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5/14/2025</a:t>
            </a:fld>
            <a:endParaRPr lang="en-US" dirty="0"/>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5448300" cy="868374"/>
          </a:xfrm>
        </p:spPr>
        <p:txBody>
          <a:bodyPr>
            <a:normAutofit/>
          </a:bodyPr>
          <a:lstStyle>
            <a:lvl1pPr marL="0" indent="0" algn="l">
              <a:lnSpc>
                <a:spcPct val="110000"/>
              </a:lnSpc>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099"/>
            <a:ext cx="5448300" cy="3581399"/>
          </a:xfrm>
        </p:spPr>
        <p:txBody>
          <a:bodyPr anchor="b">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4426348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Photo Layout 3">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7532AB-308D-E1FD-4B70-2832C11407EC}"/>
              </a:ext>
            </a:extLst>
          </p:cNvPr>
          <p:cNvSpPr>
            <a:spLocks noGrp="1"/>
          </p:cNvSpPr>
          <p:nvPr>
            <p:ph type="pic" sz="quarter" idx="13"/>
          </p:nvPr>
        </p:nvSpPr>
        <p:spPr>
          <a:xfrm>
            <a:off x="0" y="0"/>
            <a:ext cx="1219200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7" name="Rectangle 6">
            <a:extLst>
              <a:ext uri="{FF2B5EF4-FFF2-40B4-BE49-F238E27FC236}">
                <a16:creationId xmlns:a16="http://schemas.microsoft.com/office/drawing/2014/main" id="{F9E26463-E3A6-7144-0DAB-3809F3BD980A}"/>
              </a:ext>
              <a:ext uri="{C183D7F6-B498-43B3-948B-1728B52AA6E4}">
                <adec:decorative xmlns:adec="http://schemas.microsoft.com/office/drawing/2017/decorative" val="1"/>
              </a:ext>
            </a:extLst>
          </p:cNvPr>
          <p:cNvSpPr/>
          <p:nvPr userDrawn="1"/>
        </p:nvSpPr>
        <p:spPr>
          <a:xfrm rot="16200000" flipH="1">
            <a:off x="5034605" y="-299394"/>
            <a:ext cx="6858000" cy="7456788"/>
          </a:xfrm>
          <a:prstGeom prst="rect">
            <a:avLst/>
          </a:prstGeom>
          <a:gradFill>
            <a:gsLst>
              <a:gs pos="0">
                <a:srgbClr val="000000">
                  <a:alpha val="0"/>
                </a:srgbClr>
              </a:gs>
              <a:gs pos="89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BDD031D-23CD-AB8E-F4DE-F2A0A754E837}"/>
              </a:ext>
              <a:ext uri="{C183D7F6-B498-43B3-948B-1728B52AA6E4}">
                <adec:decorative xmlns:adec="http://schemas.microsoft.com/office/drawing/2017/decorative" val="1"/>
              </a:ext>
            </a:extLst>
          </p:cNvPr>
          <p:cNvSpPr/>
          <p:nvPr/>
        </p:nvSpPr>
        <p:spPr>
          <a:xfrm rot="16200000" flipH="1">
            <a:off x="5034605" y="-299394"/>
            <a:ext cx="6858000" cy="7456788"/>
          </a:xfrm>
          <a:prstGeom prst="rect">
            <a:avLst/>
          </a:prstGeom>
          <a:gradFill>
            <a:gsLst>
              <a:gs pos="0">
                <a:srgbClr val="000000">
                  <a:alpha val="0"/>
                </a:srgbClr>
              </a:gs>
              <a:gs pos="89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5/14/2025</a:t>
            </a:fld>
            <a:endParaRPr lang="en-US" dirty="0"/>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5075227"/>
            <a:ext cx="10896600" cy="906472"/>
          </a:xfrm>
        </p:spPr>
        <p:txBody>
          <a:bodyPr>
            <a:normAutofit/>
          </a:bodyPr>
          <a:lstStyle>
            <a:lvl1pPr marL="0" indent="0" algn="r">
              <a:lnSpc>
                <a:spcPct val="110000"/>
              </a:lnSpc>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7249886" y="914399"/>
            <a:ext cx="4294414" cy="3848100"/>
          </a:xfrm>
        </p:spPr>
        <p:txBody>
          <a:bodyPr anchor="t">
            <a:normAutofit/>
          </a:bodyPr>
          <a:lstStyle>
            <a:lvl1pPr algn="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9856779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Photo Layout 4">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17532AB-308D-E1FD-4B70-2832C11407EC}"/>
              </a:ext>
            </a:extLst>
          </p:cNvPr>
          <p:cNvSpPr>
            <a:spLocks noGrp="1"/>
          </p:cNvSpPr>
          <p:nvPr>
            <p:ph type="pic" sz="quarter" idx="13"/>
          </p:nvPr>
        </p:nvSpPr>
        <p:spPr>
          <a:xfrm>
            <a:off x="1" y="0"/>
            <a:ext cx="1219200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7" name="Rectangle 6">
            <a:extLst>
              <a:ext uri="{FF2B5EF4-FFF2-40B4-BE49-F238E27FC236}">
                <a16:creationId xmlns:a16="http://schemas.microsoft.com/office/drawing/2014/main" id="{EFFAF045-F012-E336-2D91-EF967058BABB}"/>
              </a:ext>
              <a:ext uri="{C183D7F6-B498-43B3-948B-1728B52AA6E4}">
                <adec:decorative xmlns:adec="http://schemas.microsoft.com/office/drawing/2017/decorative" val="1"/>
              </a:ext>
            </a:extLst>
          </p:cNvPr>
          <p:cNvSpPr/>
          <p:nvPr userDrawn="1"/>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B662294-75FD-D5A3-D433-0C0329830065}"/>
              </a:ext>
              <a:ext uri="{C183D7F6-B498-43B3-948B-1728B52AA6E4}">
                <adec:decorative xmlns:adec="http://schemas.microsoft.com/office/drawing/2017/decorative" val="1"/>
              </a:ext>
            </a:extLst>
          </p:cNvPr>
          <p:cNvSpPr/>
          <p:nvPr/>
        </p:nvSpPr>
        <p:spPr>
          <a:xfrm rot="5400000">
            <a:off x="-235040" y="235039"/>
            <a:ext cx="6858000" cy="6387921"/>
          </a:xfrm>
          <a:prstGeom prst="rect">
            <a:avLst/>
          </a:prstGeom>
          <a:gradFill>
            <a:gsLst>
              <a:gs pos="0">
                <a:srgbClr val="000000">
                  <a:alpha val="0"/>
                </a:srgbClr>
              </a:gs>
              <a:gs pos="100000">
                <a:srgbClr val="000000">
                  <a:alpha val="5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7FB5CB5F-AE9B-4C02-B16F-C462CAFC1963}"/>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5/14/2025</a:t>
            </a:fld>
            <a:endParaRPr lang="en-US" dirty="0"/>
          </a:p>
        </p:txBody>
      </p:sp>
      <p:sp>
        <p:nvSpPr>
          <p:cNvPr id="5" name="Footer Placeholder 4">
            <a:extLst>
              <a:ext uri="{FF2B5EF4-FFF2-40B4-BE49-F238E27FC236}">
                <a16:creationId xmlns:a16="http://schemas.microsoft.com/office/drawing/2014/main" id="{4114B1CC-830B-4695-B174-D9E9100A86F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03DCD43F-E516-4123-A6D8-DB72C3CC50B2}"/>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Subtitle 2">
            <a:extLst>
              <a:ext uri="{FF2B5EF4-FFF2-40B4-BE49-F238E27FC236}">
                <a16:creationId xmlns:a16="http://schemas.microsoft.com/office/drawing/2014/main" id="{E7A4A1F1-374F-4FC8-89F7-83065EA4F5DD}"/>
              </a:ext>
            </a:extLst>
          </p:cNvPr>
          <p:cNvSpPr>
            <a:spLocks noGrp="1"/>
          </p:cNvSpPr>
          <p:nvPr>
            <p:ph type="subTitle" idx="1"/>
          </p:nvPr>
        </p:nvSpPr>
        <p:spPr>
          <a:xfrm>
            <a:off x="647700" y="485771"/>
            <a:ext cx="7233806" cy="571501"/>
          </a:xfrm>
        </p:spPr>
        <p:txBody>
          <a:bodyPr>
            <a:normAutofit/>
          </a:bodyPr>
          <a:lstStyle>
            <a:lvl1pPr marL="0" indent="0" algn="l">
              <a:lnSpc>
                <a:spcPct val="110000"/>
              </a:lnSpc>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2B80C4F9-5EE7-47B7-B965-368EB53A4352}"/>
              </a:ext>
            </a:extLst>
          </p:cNvPr>
          <p:cNvSpPr>
            <a:spLocks noGrp="1"/>
          </p:cNvSpPr>
          <p:nvPr>
            <p:ph type="ctrTitle"/>
          </p:nvPr>
        </p:nvSpPr>
        <p:spPr>
          <a:xfrm>
            <a:off x="647700" y="1181100"/>
            <a:ext cx="5448299" cy="2620192"/>
          </a:xfrm>
        </p:spPr>
        <p:txBody>
          <a:bodyPr anchor="t">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4783243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Picture Layout">
    <p:spTree>
      <p:nvGrpSpPr>
        <p:cNvPr id="1" name=""/>
        <p:cNvGrpSpPr/>
        <p:nvPr/>
      </p:nvGrpSpPr>
      <p:grpSpPr>
        <a:xfrm>
          <a:off x="0" y="0"/>
          <a:ext cx="0" cy="0"/>
          <a:chOff x="0" y="0"/>
          <a:chExt cx="0" cy="0"/>
        </a:xfrm>
      </p:grpSpPr>
      <p:sp>
        <p:nvSpPr>
          <p:cNvPr id="13" name="Picture Placeholder 11">
            <a:extLst>
              <a:ext uri="{FF2B5EF4-FFF2-40B4-BE49-F238E27FC236}">
                <a16:creationId xmlns:a16="http://schemas.microsoft.com/office/drawing/2014/main" id="{9311866F-BD47-9E17-9B22-D9F491F1E3F7}"/>
              </a:ext>
            </a:extLst>
          </p:cNvPr>
          <p:cNvSpPr>
            <a:spLocks noGrp="1"/>
          </p:cNvSpPr>
          <p:nvPr>
            <p:ph type="pic" sz="quarter" idx="14"/>
          </p:nvPr>
        </p:nvSpPr>
        <p:spPr>
          <a:xfrm>
            <a:off x="-9693" y="919163"/>
            <a:ext cx="2030627" cy="38481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2065639" y="914401"/>
            <a:ext cx="4030361" cy="3848100"/>
          </a:xfrm>
          <a:blipFill>
            <a:blip r:embed="rId3">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5/14/2025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7119641" y="2861187"/>
            <a:ext cx="4146585" cy="3349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5433934" y="1158241"/>
            <a:ext cx="6105693" cy="1203958"/>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9626709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Photo Layout 3">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862F182-2E5E-6FE9-60FC-DE6FE1129C8D}"/>
              </a:ext>
            </a:extLst>
          </p:cNvPr>
          <p:cNvSpPr>
            <a:spLocks noGrp="1"/>
          </p:cNvSpPr>
          <p:nvPr>
            <p:ph type="pic" sz="quarter" idx="13"/>
          </p:nvPr>
        </p:nvSpPr>
        <p:spPr>
          <a:xfrm>
            <a:off x="0" y="914400"/>
            <a:ext cx="2457450" cy="2312988"/>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5" name="Picture Placeholder 13">
            <a:extLst>
              <a:ext uri="{FF2B5EF4-FFF2-40B4-BE49-F238E27FC236}">
                <a16:creationId xmlns:a16="http://schemas.microsoft.com/office/drawing/2014/main" id="{7A4CD5C1-08C3-FFD4-3750-5118BD595B58}"/>
              </a:ext>
            </a:extLst>
          </p:cNvPr>
          <p:cNvSpPr>
            <a:spLocks noGrp="1"/>
          </p:cNvSpPr>
          <p:nvPr>
            <p:ph type="pic" sz="quarter" idx="14"/>
          </p:nvPr>
        </p:nvSpPr>
        <p:spPr>
          <a:xfrm>
            <a:off x="2493378" y="914400"/>
            <a:ext cx="2431912" cy="2312988"/>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5/14/2025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6095999" y="803563"/>
            <a:ext cx="5181601" cy="54067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52372" y="2840182"/>
            <a:ext cx="4466884" cy="1773381"/>
          </a:xfrm>
        </p:spPr>
        <p:txBody>
          <a:bodyPr>
            <a:noAutofit/>
          </a:bodyPr>
          <a:lstStyle>
            <a:lvl1pPr algn="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1716700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Picture Layout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1" y="-5027"/>
            <a:ext cx="6096000" cy="4733471"/>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Picture Placeholder 11">
            <a:extLst>
              <a:ext uri="{FF2B5EF4-FFF2-40B4-BE49-F238E27FC236}">
                <a16:creationId xmlns:a16="http://schemas.microsoft.com/office/drawing/2014/main" id="{9311866F-BD47-9E17-9B22-D9F491F1E3F7}"/>
              </a:ext>
            </a:extLst>
          </p:cNvPr>
          <p:cNvSpPr>
            <a:spLocks noGrp="1"/>
          </p:cNvSpPr>
          <p:nvPr>
            <p:ph type="pic" sz="quarter" idx="14"/>
          </p:nvPr>
        </p:nvSpPr>
        <p:spPr>
          <a:xfrm>
            <a:off x="-9693" y="4797346"/>
            <a:ext cx="6105693" cy="2060653"/>
          </a:xfr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5/14/2025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7119641" y="914399"/>
            <a:ext cx="4146585" cy="5029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47702" y="647698"/>
            <a:ext cx="4650012" cy="2077089"/>
          </a:xfrm>
        </p:spPr>
        <p:txBody>
          <a:bodyPr anchor="b">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9550805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Left Aligned Picture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0" y="0"/>
            <a:ext cx="10172699" cy="50673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5/14/2025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1981201" y="5560042"/>
            <a:ext cx="8271878" cy="542344"/>
          </a:xfrm>
        </p:spPr>
        <p:txBody>
          <a:bodyPr/>
          <a:lstStyle>
            <a:lvl1pPr marL="0" indent="0" algn="r">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algn="r">
              <a:defRPr/>
            </a:lvl2pPr>
            <a:lvl3pPr algn="r">
              <a:defRPr/>
            </a:lvl3pPr>
            <a:lvl4pPr algn="r">
              <a:defRPr/>
            </a:lvl4pPr>
            <a:lvl5pPr algn="r">
              <a:defRPr/>
            </a:lvl5pPr>
          </a:lstStyle>
          <a:p>
            <a:pPr lvl="0"/>
            <a:r>
              <a:rPr lang="en-US"/>
              <a:t>Click to edit Master text styles</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096000" y="914399"/>
            <a:ext cx="5448300" cy="3117553"/>
          </a:xfrm>
        </p:spPr>
        <p:txBody>
          <a:bodyPr anchor="t">
            <a:normAutofit/>
          </a:bodyPr>
          <a:lstStyle>
            <a:lvl1pPr algn="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0367547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Left Aligned Photo Layout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0" y="0"/>
            <a:ext cx="4076700" cy="4193427"/>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5/14/2025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8" name="Content Placeholder 2">
            <a:extLst>
              <a:ext uri="{FF2B5EF4-FFF2-40B4-BE49-F238E27FC236}">
                <a16:creationId xmlns:a16="http://schemas.microsoft.com/office/drawing/2014/main" id="{A40C7A95-E12A-CD85-629E-0A9E34DCE380}"/>
              </a:ext>
            </a:extLst>
          </p:cNvPr>
          <p:cNvSpPr>
            <a:spLocks noGrp="1"/>
          </p:cNvSpPr>
          <p:nvPr>
            <p:ph idx="1"/>
          </p:nvPr>
        </p:nvSpPr>
        <p:spPr>
          <a:xfrm>
            <a:off x="5499291" y="914400"/>
            <a:ext cx="5773936" cy="5029200"/>
          </a:xfrm>
        </p:spPr>
        <p:txBody>
          <a:bodyPr>
            <a:norm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60591" y="3786474"/>
            <a:ext cx="4169890" cy="1614008"/>
          </a:xfrm>
        </p:spPr>
        <p:txBody>
          <a:bodyPr anchor="t">
            <a:noAutofit/>
          </a:bodyPr>
          <a:lstStyle>
            <a:lvl1pPr algn="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6740672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Left Aligned Photo Layou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1" y="0"/>
            <a:ext cx="8115299"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5/14/2025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8" name="Content Placeholder 2">
            <a:extLst>
              <a:ext uri="{FF2B5EF4-FFF2-40B4-BE49-F238E27FC236}">
                <a16:creationId xmlns:a16="http://schemas.microsoft.com/office/drawing/2014/main" id="{A40C7A95-E12A-CD85-629E-0A9E34DCE380}"/>
              </a:ext>
            </a:extLst>
          </p:cNvPr>
          <p:cNvSpPr>
            <a:spLocks noGrp="1"/>
          </p:cNvSpPr>
          <p:nvPr>
            <p:ph idx="1"/>
          </p:nvPr>
        </p:nvSpPr>
        <p:spPr>
          <a:xfrm>
            <a:off x="8854931" y="647699"/>
            <a:ext cx="2689367" cy="5562599"/>
          </a:xfrm>
        </p:spPr>
        <p:txBody>
          <a:bodyPr>
            <a:normAutofit/>
          </a:bodyPr>
          <a:lstStyle>
            <a:lvl1pPr marL="342900" indent="-342900">
              <a:buFont typeface="Arial" panose="020B0604020202020204" pitchFamily="34" charset="0"/>
              <a:buChar char="•"/>
              <a:defRPr/>
            </a:lvl1pPr>
            <a:lvl2pPr marL="514350" indent="-285750">
              <a:buFont typeface="Arial" panose="020B0604020202020204" pitchFamily="34" charset="0"/>
              <a:buChar char="•"/>
              <a:defRPr/>
            </a:lvl2pPr>
            <a:lvl3pPr marL="742950" indent="-285750">
              <a:buFont typeface="Arial" panose="020B0604020202020204" pitchFamily="34" charset="0"/>
              <a:buChar char="•"/>
              <a:defRPr/>
            </a:lvl3pPr>
            <a:lvl4pPr marL="971550" indent="-285750">
              <a:buFont typeface="Arial" panose="020B0604020202020204" pitchFamily="34" charset="0"/>
              <a:buChar char="•"/>
              <a:defRPr/>
            </a:lvl4pPr>
            <a:lvl5pPr marL="1085850" indent="-17145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47701" y="647700"/>
            <a:ext cx="4225166" cy="2420756"/>
          </a:xfrm>
        </p:spPr>
        <p:txBody>
          <a:bodyPr anchor="t">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881318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1FE1A989-42EF-40B2-87AB-6941C231CD4A}" type="datetime1">
              <a:rPr lang="en-US" smtClean="0"/>
              <a:t>5/14/2025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59" y="411480"/>
            <a:ext cx="6152191" cy="3739896"/>
          </a:xfrm>
        </p:spPr>
        <p:txBody>
          <a:bodyPr anchor="t">
            <a:normAutofit/>
          </a:bodyPr>
          <a:lstStyle>
            <a:lvl1pPr algn="l">
              <a:defRPr sz="54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2620653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Right Aligned Picture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1981200" y="0"/>
            <a:ext cx="10210798" cy="50673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5/14/2025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1893695" y="5560042"/>
            <a:ext cx="8279006" cy="650256"/>
          </a:xfrm>
        </p:spPr>
        <p:txBody>
          <a:bodyPr/>
          <a:lstStyle>
            <a:lvl1pPr marL="0" indent="0" algn="l">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algn="r">
              <a:defRPr/>
            </a:lvl2pPr>
            <a:lvl3pPr algn="r">
              <a:defRPr/>
            </a:lvl3pPr>
            <a:lvl4pPr algn="r">
              <a:defRPr/>
            </a:lvl4pPr>
            <a:lvl5pPr algn="r">
              <a:defRPr/>
            </a:lvl5pPr>
          </a:lstStyle>
          <a:p>
            <a:pPr lvl="0"/>
            <a:r>
              <a:rPr lang="en-US"/>
              <a:t>Click to edit Master text styles</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914400" y="647701"/>
            <a:ext cx="5181600" cy="2595563"/>
          </a:xfrm>
        </p:spPr>
        <p:txBody>
          <a:bodyPr anchor="t">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63392075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op Aligned Photo Layout 1">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BFB767-CAF2-628B-7675-91B983B225CB}"/>
              </a:ext>
            </a:extLst>
          </p:cNvPr>
          <p:cNvSpPr>
            <a:spLocks noGrp="1"/>
          </p:cNvSpPr>
          <p:nvPr>
            <p:ph type="pic" sz="quarter" idx="13"/>
          </p:nvPr>
        </p:nvSpPr>
        <p:spPr>
          <a:xfrm>
            <a:off x="0" y="0"/>
            <a:ext cx="12192000" cy="4193427"/>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5/14/2025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9" name="Content Placeholder 2">
            <a:extLst>
              <a:ext uri="{FF2B5EF4-FFF2-40B4-BE49-F238E27FC236}">
                <a16:creationId xmlns:a16="http://schemas.microsoft.com/office/drawing/2014/main" id="{DE27908E-38A7-B900-61E8-3AB5DD08621C}"/>
              </a:ext>
            </a:extLst>
          </p:cNvPr>
          <p:cNvSpPr>
            <a:spLocks noGrp="1"/>
          </p:cNvSpPr>
          <p:nvPr>
            <p:ph idx="14"/>
          </p:nvPr>
        </p:nvSpPr>
        <p:spPr>
          <a:xfrm>
            <a:off x="6096000" y="4672013"/>
            <a:ext cx="5448300" cy="1538287"/>
          </a:xfrm>
        </p:spPr>
        <p:txBody>
          <a:bodyPr anchor="t">
            <a:normAutofit fontScale="85000" lnSpcReduction="10000"/>
          </a:bodyPr>
          <a:lstStyle/>
          <a:p>
            <a:pPr marL="0" lvl="0" indent="0" algn="r">
              <a:buNone/>
            </a:pPr>
            <a:r>
              <a:rPr lang="en-US" sz="2000"/>
              <a:t>Click to edit Master text styles</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52372" y="1712200"/>
            <a:ext cx="6019892" cy="1896956"/>
          </a:xfrm>
        </p:spPr>
        <p:txBody>
          <a:bodyPr anchor="t">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30977680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Photo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862F182-2E5E-6FE9-60FC-DE6FE1129C8D}"/>
              </a:ext>
            </a:extLst>
          </p:cNvPr>
          <p:cNvSpPr>
            <a:spLocks noGrp="1"/>
          </p:cNvSpPr>
          <p:nvPr>
            <p:ph type="pic" sz="quarter" idx="13"/>
          </p:nvPr>
        </p:nvSpPr>
        <p:spPr>
          <a:xfrm>
            <a:off x="0" y="-14068"/>
            <a:ext cx="1981199" cy="2369154"/>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15" name="Picture Placeholder 13">
            <a:extLst>
              <a:ext uri="{FF2B5EF4-FFF2-40B4-BE49-F238E27FC236}">
                <a16:creationId xmlns:a16="http://schemas.microsoft.com/office/drawing/2014/main" id="{7A4CD5C1-08C3-FFD4-3750-5118BD595B58}"/>
              </a:ext>
            </a:extLst>
          </p:cNvPr>
          <p:cNvSpPr>
            <a:spLocks noGrp="1"/>
          </p:cNvSpPr>
          <p:nvPr>
            <p:ph type="pic" sz="quarter" idx="14"/>
          </p:nvPr>
        </p:nvSpPr>
        <p:spPr>
          <a:xfrm>
            <a:off x="2014107" y="-14068"/>
            <a:ext cx="4081889" cy="4776568"/>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a:lstStyle/>
          <a:p>
            <a:r>
              <a:rPr lang="en-US" dirty="0"/>
              <a:t>Click icon to add picture</a:t>
            </a:r>
          </a:p>
        </p:txBody>
      </p:sp>
      <p:sp>
        <p:nvSpPr>
          <p:cNvPr id="21" name="Picture Placeholder 13">
            <a:extLst>
              <a:ext uri="{FF2B5EF4-FFF2-40B4-BE49-F238E27FC236}">
                <a16:creationId xmlns:a16="http://schemas.microsoft.com/office/drawing/2014/main" id="{7602ECA3-A6A7-A875-18FE-E3C4A0E589CA}"/>
              </a:ext>
            </a:extLst>
          </p:cNvPr>
          <p:cNvSpPr>
            <a:spLocks noGrp="1"/>
          </p:cNvSpPr>
          <p:nvPr>
            <p:ph type="pic" sz="quarter" idx="16"/>
          </p:nvPr>
        </p:nvSpPr>
        <p:spPr>
          <a:xfrm>
            <a:off x="-5583" y="2405123"/>
            <a:ext cx="1981199" cy="2357377"/>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45720" rIns="91440" bIns="45720" rtlCol="0">
            <a:normAutofit/>
          </a:bodyPr>
          <a:lstStyle>
            <a:lvl1pPr>
              <a:defRPr lang="en-US"/>
            </a:lvl1pPr>
          </a:lstStyle>
          <a:p>
            <a:pPr lvl="0"/>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5/14/2025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7119642" y="2874837"/>
            <a:ext cx="4157958" cy="3068763"/>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5298675" y="664670"/>
            <a:ext cx="5978925" cy="1700765"/>
          </a:xfrm>
        </p:spPr>
        <p:txBody>
          <a:bodyPr>
            <a:norm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3859045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hree Photo Layout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862F182-2E5E-6FE9-60FC-DE6FE1129C8D}"/>
              </a:ext>
            </a:extLst>
          </p:cNvPr>
          <p:cNvSpPr>
            <a:spLocks noGrp="1"/>
          </p:cNvSpPr>
          <p:nvPr>
            <p:ph type="pic" sz="quarter" idx="13"/>
          </p:nvPr>
        </p:nvSpPr>
        <p:spPr>
          <a:xfrm>
            <a:off x="4076699" y="0"/>
            <a:ext cx="2683775" cy="2836282"/>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5" name="Picture Placeholder 13">
            <a:extLst>
              <a:ext uri="{FF2B5EF4-FFF2-40B4-BE49-F238E27FC236}">
                <a16:creationId xmlns:a16="http://schemas.microsoft.com/office/drawing/2014/main" id="{7A4CD5C1-08C3-FFD4-3750-5118BD595B58}"/>
              </a:ext>
            </a:extLst>
          </p:cNvPr>
          <p:cNvSpPr>
            <a:spLocks noGrp="1"/>
          </p:cNvSpPr>
          <p:nvPr>
            <p:ph type="pic" sz="quarter" idx="14"/>
          </p:nvPr>
        </p:nvSpPr>
        <p:spPr>
          <a:xfrm>
            <a:off x="6793074" y="0"/>
            <a:ext cx="2683775" cy="2836282"/>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2" name="Picture Placeholder 13">
            <a:extLst>
              <a:ext uri="{FF2B5EF4-FFF2-40B4-BE49-F238E27FC236}">
                <a16:creationId xmlns:a16="http://schemas.microsoft.com/office/drawing/2014/main" id="{846440B9-87D8-A71E-771E-6771EF88B865}"/>
              </a:ext>
            </a:extLst>
          </p:cNvPr>
          <p:cNvSpPr>
            <a:spLocks noGrp="1"/>
          </p:cNvSpPr>
          <p:nvPr>
            <p:ph type="pic" sz="quarter" idx="16"/>
          </p:nvPr>
        </p:nvSpPr>
        <p:spPr>
          <a:xfrm>
            <a:off x="9506949" y="0"/>
            <a:ext cx="2685051" cy="2836282"/>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5/14/2025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4076699" y="3429000"/>
            <a:ext cx="6079577" cy="2781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52371" y="647700"/>
            <a:ext cx="4839928" cy="1880755"/>
          </a:xfrm>
        </p:spPr>
        <p:txBody>
          <a:bodyPr>
            <a:noAutofit/>
          </a:bodyPr>
          <a:lstStyle>
            <a:lvl1pPr algn="l">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257700046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Photo Layout 3">
    <p:bg>
      <p:bgPr>
        <a:solidFill>
          <a:schemeClr val="bg1"/>
        </a:solidFill>
        <a:effectLst/>
      </p:bgPr>
    </p:bg>
    <p:spTree>
      <p:nvGrpSpPr>
        <p:cNvPr id="1" name=""/>
        <p:cNvGrpSpPr/>
        <p:nvPr/>
      </p:nvGrpSpPr>
      <p:grpSpPr>
        <a:xfrm>
          <a:off x="0" y="0"/>
          <a:ext cx="0" cy="0"/>
          <a:chOff x="0" y="0"/>
          <a:chExt cx="0" cy="0"/>
        </a:xfrm>
      </p:grpSpPr>
      <p:sp>
        <p:nvSpPr>
          <p:cNvPr id="15" name="Picture Placeholder 12">
            <a:extLst>
              <a:ext uri="{FF2B5EF4-FFF2-40B4-BE49-F238E27FC236}">
                <a16:creationId xmlns:a16="http://schemas.microsoft.com/office/drawing/2014/main" id="{2373D9BC-90A4-4F94-BD50-9CCB055EE805}"/>
              </a:ext>
            </a:extLst>
          </p:cNvPr>
          <p:cNvSpPr>
            <a:spLocks noGrp="1"/>
          </p:cNvSpPr>
          <p:nvPr>
            <p:ph type="pic" sz="quarter" idx="16"/>
          </p:nvPr>
        </p:nvSpPr>
        <p:spPr>
          <a:xfrm>
            <a:off x="8188622" y="3459747"/>
            <a:ext cx="4003378" cy="3398253"/>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4" name="Picture Placeholder 12">
            <a:extLst>
              <a:ext uri="{FF2B5EF4-FFF2-40B4-BE49-F238E27FC236}">
                <a16:creationId xmlns:a16="http://schemas.microsoft.com/office/drawing/2014/main" id="{1C768CD2-5235-9975-0B69-EDC3C9DA66EF}"/>
              </a:ext>
            </a:extLst>
          </p:cNvPr>
          <p:cNvSpPr>
            <a:spLocks noGrp="1"/>
          </p:cNvSpPr>
          <p:nvPr>
            <p:ph type="pic" sz="quarter" idx="15"/>
          </p:nvPr>
        </p:nvSpPr>
        <p:spPr>
          <a:xfrm>
            <a:off x="8188622" y="0"/>
            <a:ext cx="4003378" cy="3398253"/>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Picture Placeholder 12">
            <a:extLst>
              <a:ext uri="{FF2B5EF4-FFF2-40B4-BE49-F238E27FC236}">
                <a16:creationId xmlns:a16="http://schemas.microsoft.com/office/drawing/2014/main" id="{E665258A-9629-D734-D3AE-AF4576FA5532}"/>
              </a:ext>
            </a:extLst>
          </p:cNvPr>
          <p:cNvSpPr>
            <a:spLocks noGrp="1"/>
          </p:cNvSpPr>
          <p:nvPr>
            <p:ph type="pic" sz="quarter" idx="14"/>
          </p:nvPr>
        </p:nvSpPr>
        <p:spPr>
          <a:xfrm>
            <a:off x="0" y="-8201"/>
            <a:ext cx="8126413" cy="6866201"/>
          </a:xfrm>
          <a:blipFill>
            <a:blip r:embed="rId2">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dirty="0"/>
            </a:lvl1pPr>
          </a:lstStyle>
          <a:p>
            <a:pPr marL="0" lvl="0" indent="0">
              <a:lnSpc>
                <a:spcPct val="150000"/>
              </a:lnSpc>
              <a:buFontTx/>
              <a:buNone/>
            </a:pPr>
            <a:r>
              <a:rPr lang="en-US" dirty="0"/>
              <a:t>Click icon to add picture</a:t>
            </a:r>
          </a:p>
        </p:txBody>
      </p:sp>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lvl1pPr>
              <a:defRPr>
                <a:solidFill>
                  <a:schemeClr val="bg1"/>
                </a:solidFill>
              </a:defRPr>
            </a:lvl1pPr>
          </a:lstStyle>
          <a:p>
            <a:fld id="{09E58DE0-2D5A-4C5D-BB9F-60B17AEDD2D8}" type="datetimeFigureOut">
              <a:rPr lang="en-US" smtClean="0"/>
              <a:pPr/>
              <a:t>5/14/2025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lvl1pPr>
              <a:defRPr>
                <a:solidFill>
                  <a:schemeClr val="bg1"/>
                </a:solidFill>
              </a:defRPr>
            </a:lvl1pPr>
          </a:lstStyle>
          <a:p>
            <a:fld id="{B37E107C-2248-4498-B52C-AA96C672919A}" type="slidenum">
              <a:rPr lang="en-US" smtClean="0"/>
              <a:pPr/>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652371" y="5075225"/>
            <a:ext cx="3424329" cy="926020"/>
          </a:xfrm>
        </p:spPr>
        <p:txBody>
          <a:bodyPr/>
          <a:lstStyle>
            <a:lvl1pPr marL="0" indent="0">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1pPr>
            <a:lvl2pPr marL="228600" indent="0">
              <a:buNone/>
              <a:defRPr lang="en-US" sz="2000" kern="1200" dirty="0">
                <a:solidFill>
                  <a:srgbClr val="FFFFFF"/>
                </a:solidFill>
                <a:effectLst>
                  <a:outerShdw blurRad="38100" dist="38100" dir="2700000" algn="tl">
                    <a:srgbClr val="000000">
                      <a:alpha val="43137"/>
                    </a:srgbClr>
                  </a:outerShdw>
                </a:effectLst>
                <a:latin typeface="+mn-lt"/>
                <a:ea typeface="+mn-ea"/>
                <a:cs typeface="+mn-cs"/>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647700" y="1327355"/>
            <a:ext cx="4152900" cy="3435144"/>
          </a:xfrm>
        </p:spPr>
        <p:txBody>
          <a:bodyPr>
            <a:normAutofit/>
          </a:bodyPr>
          <a:lstStyle>
            <a:lvl1pPr>
              <a:defRPr sz="4000">
                <a:solidFill>
                  <a:schemeClr val="bg1"/>
                </a:solidFill>
                <a:highlight>
                  <a:srgbClr val="000000"/>
                </a:highlight>
              </a:defRPr>
            </a:lvl1pPr>
          </a:lstStyle>
          <a:p>
            <a:r>
              <a:rPr lang="en-US" dirty="0"/>
              <a:t>Click to edit Master title style</a:t>
            </a:r>
          </a:p>
        </p:txBody>
      </p:sp>
    </p:spTree>
    <p:extLst>
      <p:ext uri="{BB962C8B-B14F-4D97-AF65-F5344CB8AC3E}">
        <p14:creationId xmlns:p14="http://schemas.microsoft.com/office/powerpoint/2010/main" val="89903272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Middle Aligne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27357F-46A1-493A-A5E4-1D7FAE5B9960}"/>
              </a:ext>
            </a:extLst>
          </p:cNvPr>
          <p:cNvSpPr>
            <a:spLocks noGrp="1"/>
          </p:cNvSpPr>
          <p:nvPr>
            <p:ph type="dt" sz="half" idx="10"/>
          </p:nvPr>
        </p:nvSpPr>
        <p:spPr/>
        <p:txBody>
          <a:bodyPr/>
          <a:lstStyle/>
          <a:p>
            <a:fld id="{09E58DE0-2D5A-4C5D-BB9F-60B17AEDD2D8}" type="datetimeFigureOut">
              <a:rPr lang="en-US" smtClean="0"/>
              <a:t>5/14/2025</a:t>
            </a:fld>
            <a:endParaRPr lang="en-US" dirty="0"/>
          </a:p>
        </p:txBody>
      </p:sp>
      <p:sp>
        <p:nvSpPr>
          <p:cNvPr id="5" name="Footer Placeholder 4">
            <a:extLst>
              <a:ext uri="{FF2B5EF4-FFF2-40B4-BE49-F238E27FC236}">
                <a16:creationId xmlns:a16="http://schemas.microsoft.com/office/drawing/2014/main" id="{C57277BC-26F9-4B14-A2DC-C7575C5A63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BC3FF-EE25-45FB-A7A8-AAA522F70748}"/>
              </a:ext>
            </a:extLst>
          </p:cNvPr>
          <p:cNvSpPr>
            <a:spLocks noGrp="1"/>
          </p:cNvSpPr>
          <p:nvPr>
            <p:ph type="sldNum" sz="quarter" idx="12"/>
          </p:nvPr>
        </p:nvSpPr>
        <p:spPr/>
        <p:txBody>
          <a:bodyPr/>
          <a:lstStyle/>
          <a:p>
            <a:fld id="{B37E107C-2248-4498-B52C-AA96C672919A}" type="slidenum">
              <a:rPr lang="en-US" smtClean="0"/>
              <a:t>‹#›</a:t>
            </a:fld>
            <a:endParaRPr lang="en-US" dirty="0"/>
          </a:p>
        </p:txBody>
      </p:sp>
      <p:sp>
        <p:nvSpPr>
          <p:cNvPr id="3" name="Content Placeholder 2">
            <a:extLst>
              <a:ext uri="{FF2B5EF4-FFF2-40B4-BE49-F238E27FC236}">
                <a16:creationId xmlns:a16="http://schemas.microsoft.com/office/drawing/2014/main" id="{88C81FA8-039D-4BAF-8AAB-7B6616AFEEC6}"/>
              </a:ext>
            </a:extLst>
          </p:cNvPr>
          <p:cNvSpPr>
            <a:spLocks noGrp="1"/>
          </p:cNvSpPr>
          <p:nvPr>
            <p:ph idx="1"/>
          </p:nvPr>
        </p:nvSpPr>
        <p:spPr>
          <a:xfrm>
            <a:off x="2983705" y="3071903"/>
            <a:ext cx="6224587" cy="2871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B0FF197-4D72-4945-8068-57D52018E6C9}"/>
              </a:ext>
            </a:extLst>
          </p:cNvPr>
          <p:cNvSpPr>
            <a:spLocks noGrp="1"/>
          </p:cNvSpPr>
          <p:nvPr>
            <p:ph type="title"/>
          </p:nvPr>
        </p:nvSpPr>
        <p:spPr>
          <a:xfrm>
            <a:off x="2983705" y="1255056"/>
            <a:ext cx="6224588" cy="1451820"/>
          </a:xfrm>
        </p:spPr>
        <p:txBody>
          <a:bodyPr>
            <a:no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1832902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5/14/2025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19" y="1801368"/>
            <a:ext cx="8602201" cy="4572000"/>
          </a:xfrm>
        </p:spPr>
        <p:txBody>
          <a:bodyPr anchor="b">
            <a:normAutofit/>
          </a:bodyPr>
          <a:lstStyle>
            <a:lvl1pPr algn="l">
              <a:defRPr sz="6000">
                <a:solidFill>
                  <a:schemeClr val="bg1"/>
                </a:solidFill>
                <a:highlight>
                  <a:srgbClr val="FFFFFF"/>
                </a:highlight>
              </a:defRPr>
            </a:lvl1pPr>
          </a:lstStyle>
          <a:p>
            <a:r>
              <a:rPr lang="en-US"/>
              <a:t>Click to edit Master title style</a:t>
            </a:r>
            <a:endParaRPr lang="en-US" dirty="0"/>
          </a:p>
        </p:txBody>
      </p:sp>
    </p:spTree>
    <p:extLst>
      <p:ext uri="{BB962C8B-B14F-4D97-AF65-F5344CB8AC3E}">
        <p14:creationId xmlns:p14="http://schemas.microsoft.com/office/powerpoint/2010/main" val="311436798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5/14/2025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1590261" y="2333860"/>
            <a:ext cx="7489944" cy="3689909"/>
          </a:xfrm>
        </p:spPr>
        <p:txBody>
          <a:bodyPr>
            <a:normAutofit/>
          </a:bodyPr>
          <a:lstStyle>
            <a:lvl1pPr>
              <a:defRPr sz="2400"/>
            </a:lvl1pPr>
            <a:lvl2pPr>
              <a:defRPr sz="20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000">
                <a:solidFill>
                  <a:schemeClr val="bg1"/>
                </a:solidFill>
                <a:highlight>
                  <a:srgbClr val="000000"/>
                </a:highlight>
              </a:defRPr>
            </a:lvl1pPr>
          </a:lstStyle>
          <a:p>
            <a:r>
              <a:rPr lang="en-US"/>
              <a:t>Click to edit Master title style</a:t>
            </a:r>
            <a:endParaRPr lang="en-US" dirty="0"/>
          </a:p>
        </p:txBody>
      </p:sp>
    </p:spTree>
    <p:extLst>
      <p:ext uri="{BB962C8B-B14F-4D97-AF65-F5344CB8AC3E}">
        <p14:creationId xmlns:p14="http://schemas.microsoft.com/office/powerpoint/2010/main" val="412758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bg>
      <p:bgRef idx="1001">
        <a:schemeClr val="bg1"/>
      </p:bgRef>
    </p:bg>
    <p:spTree>
      <p:nvGrpSpPr>
        <p:cNvPr id="1" name=""/>
        <p:cNvGrpSpPr/>
        <p:nvPr/>
      </p:nvGrpSpPr>
      <p:grpSpPr>
        <a:xfrm>
          <a:off x="0" y="0"/>
          <a:ext cx="0" cy="0"/>
          <a:chOff x="0" y="0"/>
          <a:chExt cx="0" cy="0"/>
        </a:xfrm>
      </p:grpSpPr>
      <p:sp>
        <p:nvSpPr>
          <p:cNvPr id="6" name="Picture Placeholder 10">
            <a:extLst>
              <a:ext uri="{FF2B5EF4-FFF2-40B4-BE49-F238E27FC236}">
                <a16:creationId xmlns:a16="http://schemas.microsoft.com/office/drawing/2014/main" id="{EEE9D05A-2BD6-0F92-5A5D-FFA6FFF54EAD}"/>
              </a:ext>
            </a:extLst>
          </p:cNvPr>
          <p:cNvSpPr>
            <a:spLocks noGrp="1"/>
          </p:cNvSpPr>
          <p:nvPr>
            <p:ph type="pic" sz="quarter" idx="14"/>
          </p:nvPr>
        </p:nvSpPr>
        <p:spPr>
          <a:xfrm>
            <a:off x="5607050" y="0"/>
            <a:ext cx="6584950" cy="6858000"/>
          </a:xfrm>
          <a:blipFill>
            <a:blip r:embed="rId3">
              <a:alphaModFix amt="70000"/>
              <a:extLst>
                <a:ext uri="{28A0092B-C50C-407E-A947-70E740481C1C}">
                  <a14:useLocalDpi xmlns:a14="http://schemas.microsoft.com/office/drawing/2010/main" val="0"/>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5/14/2025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8" y="2333860"/>
            <a:ext cx="4381756" cy="3689909"/>
          </a:xfrm>
        </p:spPr>
        <p:txBody>
          <a:bodyPr>
            <a:normAutofit/>
          </a:bodyPr>
          <a:lstStyle>
            <a:lvl1pPr>
              <a:defRPr sz="2400"/>
            </a:lvl1pPr>
            <a:lvl2pPr>
              <a:defRPr sz="20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7007353" cy="1554480"/>
          </a:xfrm>
        </p:spPr>
        <p:txBody>
          <a:bodyPr anchor="b">
            <a:normAutofit/>
          </a:bodyPr>
          <a:lstStyle>
            <a:lvl1pPr>
              <a:defRPr sz="4000">
                <a:solidFill>
                  <a:schemeClr val="bg1"/>
                </a:solidFill>
                <a:highlight>
                  <a:srgbClr val="000000"/>
                </a:highlight>
              </a:defRPr>
            </a:lvl1pPr>
          </a:lstStyle>
          <a:p>
            <a:r>
              <a:rPr lang="en-US" dirty="0"/>
              <a:t>Click to edit Master title style</a:t>
            </a:r>
          </a:p>
        </p:txBody>
      </p:sp>
    </p:spTree>
    <p:extLst>
      <p:ext uri="{BB962C8B-B14F-4D97-AF65-F5344CB8AC3E}">
        <p14:creationId xmlns:p14="http://schemas.microsoft.com/office/powerpoint/2010/main" val="128394007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D291CE83-67BA-4B15-B48A-7DC5C0636664}" type="datetime1">
              <a:rPr lang="en-US" smtClean="0"/>
              <a:t>5/14/2025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3674509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Lst>
  <p:hf sldNum="0" hdr="0" ftr="0" dt="0"/>
  <p:txStyles>
    <p:titleStyle>
      <a:lvl1pPr algn="l" defTabSz="914400" rtl="0" eaLnBrk="1" latinLnBrk="0" hangingPunct="1">
        <a:lnSpc>
          <a:spcPct val="120000"/>
        </a:lnSpc>
        <a:spcBef>
          <a:spcPct val="0"/>
        </a:spcBef>
        <a:buNone/>
        <a:defRPr sz="4000" b="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4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2" Type="http://schemas.openxmlformats.org/officeDocument/2006/relationships/hyperlink" Target="mailto:Nikhilshah.net@hotmail.com" TargetMode="Externa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17536CB-63A0-A730-2935-FB9BF560BF43}"/>
              </a:ext>
            </a:extLst>
          </p:cNvPr>
          <p:cNvSpPr>
            <a:spLocks noGrp="1"/>
          </p:cNvSpPr>
          <p:nvPr>
            <p:ph type="subTitle" idx="1"/>
          </p:nvPr>
        </p:nvSpPr>
        <p:spPr>
          <a:xfrm>
            <a:off x="614676" y="4617138"/>
            <a:ext cx="7375466" cy="1014984"/>
          </a:xfrm>
        </p:spPr>
        <p:txBody>
          <a:bodyPr anchor="t">
            <a:normAutofit/>
          </a:bodyPr>
          <a:lstStyle/>
          <a:p>
            <a:r>
              <a:rPr lang="en-IN"/>
              <a:t>Exploring AI and ML technologies and their impact</a:t>
            </a:r>
          </a:p>
        </p:txBody>
      </p:sp>
      <p:sp>
        <p:nvSpPr>
          <p:cNvPr id="3" name="Title 2">
            <a:extLst>
              <a:ext uri="{FF2B5EF4-FFF2-40B4-BE49-F238E27FC236}">
                <a16:creationId xmlns:a16="http://schemas.microsoft.com/office/drawing/2014/main" id="{240D5215-6801-49C9-CD79-7215E8CC8E56}"/>
              </a:ext>
            </a:extLst>
          </p:cNvPr>
          <p:cNvSpPr>
            <a:spLocks noGrp="1"/>
          </p:cNvSpPr>
          <p:nvPr>
            <p:ph type="ctrTitle"/>
          </p:nvPr>
        </p:nvSpPr>
        <p:spPr>
          <a:xfrm>
            <a:off x="614676" y="854239"/>
            <a:ext cx="7876287" cy="3592629"/>
          </a:xfrm>
        </p:spPr>
        <p:txBody>
          <a:bodyPr anchor="b">
            <a:normAutofit/>
          </a:bodyPr>
          <a:lstStyle/>
          <a:p>
            <a:pPr>
              <a:lnSpc>
                <a:spcPct val="110000"/>
              </a:lnSpc>
            </a:pPr>
            <a:r>
              <a:rPr lang="en-IN" sz="4000" dirty="0"/>
              <a:t>Introduction to Artificial Intelligence and Machine Learning: Fundamentals and Applications</a:t>
            </a:r>
          </a:p>
        </p:txBody>
      </p:sp>
      <p:sp>
        <p:nvSpPr>
          <p:cNvPr id="4" name="TextBox 3">
            <a:extLst>
              <a:ext uri="{FF2B5EF4-FFF2-40B4-BE49-F238E27FC236}">
                <a16:creationId xmlns:a16="http://schemas.microsoft.com/office/drawing/2014/main" id="{E5AA794B-A8F1-6A5C-B11F-6478AD3FB28E}"/>
              </a:ext>
            </a:extLst>
          </p:cNvPr>
          <p:cNvSpPr txBox="1"/>
          <p:nvPr/>
        </p:nvSpPr>
        <p:spPr>
          <a:xfrm>
            <a:off x="614676" y="5302102"/>
            <a:ext cx="3999854" cy="523220"/>
          </a:xfrm>
          <a:prstGeom prst="rect">
            <a:avLst/>
          </a:prstGeom>
          <a:noFill/>
        </p:spPr>
        <p:txBody>
          <a:bodyPr wrap="square" rtlCol="0">
            <a:spAutoFit/>
          </a:bodyPr>
          <a:lstStyle/>
          <a:p>
            <a:r>
              <a:rPr lang="en-IN" sz="2800" dirty="0">
                <a:solidFill>
                  <a:schemeClr val="bg1"/>
                </a:solidFill>
                <a:highlight>
                  <a:srgbClr val="000000"/>
                </a:highlight>
              </a:rPr>
              <a:t>Speaker : Nikhil Shah</a:t>
            </a:r>
          </a:p>
        </p:txBody>
      </p:sp>
    </p:spTree>
    <p:extLst>
      <p:ext uri="{BB962C8B-B14F-4D97-AF65-F5344CB8AC3E}">
        <p14:creationId xmlns:p14="http://schemas.microsoft.com/office/powerpoint/2010/main" val="384826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childTnLst>
                                </p:cTn>
                              </p:par>
                              <p:par>
                                <p:cTn id="8" presetID="10" presetClass="entr" presetSubtype="0" fill="hold" grpId="0" nodeType="withEffect">
                                  <p:stCondLst>
                                    <p:cond delay="500"/>
                                  </p:stCondLst>
                                  <p:iterate type="wd">
                                    <p:tmPct val="15000"/>
                                  </p:iterate>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entr" presetSubtype="0" fill="hold" grpId="1" nodeType="withEffect">
                                  <p:stCondLst>
                                    <p:cond delay="250"/>
                                  </p:stCondLst>
                                  <p:iterate type="wd">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250"/>
                                        <p:tgtEl>
                                          <p:spTgt spid="2"/>
                                        </p:tgtEl>
                                      </p:cBhvr>
                                    </p:animEffect>
                                    <p:anim calcmode="lin" valueType="num">
                                      <p:cBhvr>
                                        <p:cTn id="14" dur="250" fill="hold"/>
                                        <p:tgtEl>
                                          <p:spTgt spid="2"/>
                                        </p:tgtEl>
                                        <p:attrNameLst>
                                          <p:attrName>ppt_x</p:attrName>
                                        </p:attrNameLst>
                                      </p:cBhvr>
                                      <p:tavLst>
                                        <p:tav tm="0">
                                          <p:val>
                                            <p:strVal val="#ppt_x"/>
                                          </p:val>
                                        </p:tav>
                                        <p:tav tm="100000">
                                          <p:val>
                                            <p:strVal val="#ppt_x"/>
                                          </p:val>
                                        </p:tav>
                                      </p:tavLst>
                                    </p:anim>
                                    <p:anim calcmode="lin" valueType="num">
                                      <p:cBhvr>
                                        <p:cTn id="15"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E-Learning presentation and infographics. Close-up shot on LCD screen.">
            <a:extLst>
              <a:ext uri="{FF2B5EF4-FFF2-40B4-BE49-F238E27FC236}">
                <a16:creationId xmlns:a16="http://schemas.microsoft.com/office/drawing/2014/main" id="{D04F8F7D-5756-4A68-A682-300FF4B150B6}"/>
              </a:ext>
            </a:extLst>
          </p:cNvPr>
          <p:cNvPicPr>
            <a:picLocks noGrp="1" noChangeAspect="1"/>
          </p:cNvPicPr>
          <p:nvPr>
            <p:ph type="pic" sz="quarter" idx="18"/>
          </p:nvPr>
        </p:nvPicPr>
        <p:blipFill>
          <a:blip r:embed="rId3"/>
          <a:srcRect l="17628" r="8554" b="-1"/>
          <a:stretch>
            <a:fillRect/>
          </a:stretch>
        </p:blipFill>
        <p:spPr>
          <a:xfrm>
            <a:off x="20" y="10"/>
            <a:ext cx="7584124" cy="6857990"/>
          </a:xfrm>
          <a:noFill/>
        </p:spPr>
      </p:pic>
      <p:sp>
        <p:nvSpPr>
          <p:cNvPr id="5" name="TextBox 4">
            <a:extLst>
              <a:ext uri="{FF2B5EF4-FFF2-40B4-BE49-F238E27FC236}">
                <a16:creationId xmlns:a16="http://schemas.microsoft.com/office/drawing/2014/main" id="{66F5E562-8706-4103-BCDC-D71A3714639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12790" y="2256079"/>
            <a:ext cx="3401568" cy="4052646"/>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Supervised Learning</a:t>
            </a:r>
          </a:p>
          <a:p>
            <a:pPr marL="0" lvl="1" indent="0">
              <a:spcBef>
                <a:spcPts val="1000"/>
              </a:spcBef>
              <a:spcAft>
                <a:spcPts val="600"/>
              </a:spcAft>
              <a:buFont typeface="Arial" panose="020B0604020202020204" pitchFamily="34" charset="0"/>
              <a:buNone/>
            </a:pPr>
            <a:r>
              <a:rPr lang="en-US" sz="1400"/>
              <a:t>Supervised Learning uses labeled data to train algorithms for predicting outcomes based on input data.</a:t>
            </a:r>
          </a:p>
          <a:p>
            <a:pPr marL="0" indent="0">
              <a:spcBef>
                <a:spcPts val="2500"/>
              </a:spcBef>
              <a:spcAft>
                <a:spcPts val="600"/>
              </a:spcAft>
              <a:buFont typeface="Arial" panose="020B0604020202020204" pitchFamily="34" charset="0"/>
              <a:buNone/>
            </a:pPr>
            <a:r>
              <a:rPr lang="en-US" sz="1400" b="1"/>
              <a:t>Unsupervised Learning</a:t>
            </a:r>
          </a:p>
          <a:p>
            <a:pPr marL="0" lvl="1" indent="0">
              <a:spcBef>
                <a:spcPts val="1000"/>
              </a:spcBef>
              <a:spcAft>
                <a:spcPts val="600"/>
              </a:spcAft>
              <a:buFont typeface="Arial" panose="020B0604020202020204" pitchFamily="34" charset="0"/>
              <a:buNone/>
            </a:pPr>
            <a:r>
              <a:rPr lang="en-US" sz="1400"/>
              <a:t>Unsupervised Learning analyzes unlabeled data to discover patterns and groupings without prior training.</a:t>
            </a:r>
          </a:p>
          <a:p>
            <a:pPr marL="0" indent="0">
              <a:spcBef>
                <a:spcPts val="2500"/>
              </a:spcBef>
              <a:spcAft>
                <a:spcPts val="600"/>
              </a:spcAft>
              <a:buFont typeface="Arial" panose="020B0604020202020204" pitchFamily="34" charset="0"/>
              <a:buNone/>
            </a:pPr>
            <a:r>
              <a:rPr lang="en-US" sz="1400" b="1"/>
              <a:t>Reinforcement Learning</a:t>
            </a:r>
          </a:p>
          <a:p>
            <a:pPr marL="0" lvl="1" indent="0">
              <a:spcBef>
                <a:spcPts val="1000"/>
              </a:spcBef>
              <a:spcAft>
                <a:spcPts val="600"/>
              </a:spcAft>
              <a:buFont typeface="Arial" panose="020B0604020202020204" pitchFamily="34" charset="0"/>
              <a:buNone/>
            </a:pPr>
            <a:r>
              <a:rPr lang="en-US" sz="1400"/>
              <a:t>Reinforcement Learning trains models through trial and error, optimizing actions based on rewards and penalties.</a:t>
            </a:r>
          </a:p>
        </p:txBody>
      </p:sp>
      <p:sp>
        <p:nvSpPr>
          <p:cNvPr id="3" name="Title 2">
            <a:extLst>
              <a:ext uri="{FF2B5EF4-FFF2-40B4-BE49-F238E27FC236}">
                <a16:creationId xmlns:a16="http://schemas.microsoft.com/office/drawing/2014/main" id="{CDEBF6ED-ED4C-3FCF-3139-5AE9CD04AA7D}"/>
              </a:ext>
            </a:extLst>
          </p:cNvPr>
          <p:cNvSpPr>
            <a:spLocks noGrp="1"/>
          </p:cNvSpPr>
          <p:nvPr>
            <p:ph type="title"/>
          </p:nvPr>
        </p:nvSpPr>
        <p:spPr>
          <a:xfrm>
            <a:off x="6665484" y="583413"/>
            <a:ext cx="4948747" cy="1527048"/>
          </a:xfrm>
        </p:spPr>
        <p:txBody>
          <a:bodyPr vert="horz" lIns="91440" tIns="45720" rIns="91440" bIns="45720" rtlCol="0" anchor="b">
            <a:normAutofit/>
          </a:bodyPr>
          <a:lstStyle/>
          <a:p>
            <a:pPr>
              <a:lnSpc>
                <a:spcPct val="110000"/>
              </a:lnSpc>
            </a:pPr>
            <a:r>
              <a:rPr lang="en-US" sz="1900" b="0" kern="1200" cap="all" spc="300" baseline="0">
                <a:highlight>
                  <a:srgbClr val="000000"/>
                </a:highlight>
                <a:latin typeface="+mj-lt"/>
                <a:ea typeface="+mj-ea"/>
                <a:cs typeface="+mj-cs"/>
              </a:rPr>
              <a:t>Types of Machine Learning (Supervised, Unsupervised, Reinforcement Learning)</a:t>
            </a:r>
          </a:p>
        </p:txBody>
      </p:sp>
    </p:spTree>
    <p:extLst>
      <p:ext uri="{BB962C8B-B14F-4D97-AF65-F5344CB8AC3E}">
        <p14:creationId xmlns:p14="http://schemas.microsoft.com/office/powerpoint/2010/main" val="2492779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CB377ACD-1D5A-97F8-395E-26CF48B20CB9}"/>
              </a:ext>
            </a:extLst>
          </p:cNvPr>
          <p:cNvSpPr>
            <a:spLocks noGrp="1"/>
          </p:cNvSpPr>
          <p:nvPr>
            <p:ph type="subTitle" idx="1"/>
          </p:nvPr>
        </p:nvSpPr>
        <p:spPr>
          <a:xfrm>
            <a:off x="265176" y="484632"/>
            <a:ext cx="7772400" cy="594360"/>
          </a:xfrm>
        </p:spPr>
        <p:txBody>
          <a:bodyPr/>
          <a:lstStyle/>
          <a:p>
            <a:endParaRPr lang="en-US"/>
          </a:p>
        </p:txBody>
      </p:sp>
      <p:sp>
        <p:nvSpPr>
          <p:cNvPr id="3" name="Title 2">
            <a:extLst>
              <a:ext uri="{FF2B5EF4-FFF2-40B4-BE49-F238E27FC236}">
                <a16:creationId xmlns:a16="http://schemas.microsoft.com/office/drawing/2014/main" id="{63C63CCC-0F20-98FC-4A49-5A34D9A618AD}"/>
              </a:ext>
            </a:extLst>
          </p:cNvPr>
          <p:cNvSpPr>
            <a:spLocks noGrp="1"/>
          </p:cNvSpPr>
          <p:nvPr>
            <p:ph type="ctrTitle"/>
          </p:nvPr>
        </p:nvSpPr>
        <p:spPr>
          <a:xfrm>
            <a:off x="274319" y="1801368"/>
            <a:ext cx="8602201" cy="4572000"/>
          </a:xfrm>
        </p:spPr>
        <p:txBody>
          <a:bodyPr anchor="b">
            <a:normAutofit/>
          </a:bodyPr>
          <a:lstStyle/>
          <a:p>
            <a:r>
              <a:rPr lang="en-IN"/>
              <a:t>Fundamental Algorithms in Machine Learning</a:t>
            </a:r>
          </a:p>
        </p:txBody>
      </p:sp>
    </p:spTree>
    <p:extLst>
      <p:ext uri="{BB962C8B-B14F-4D97-AF65-F5344CB8AC3E}">
        <p14:creationId xmlns:p14="http://schemas.microsoft.com/office/powerpoint/2010/main" val="2764106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BB2ECE89-BACB-4880-9B96-E54536D9B165}"/>
              </a:ext>
            </a:extLst>
          </p:cNvPr>
          <p:cNvPicPr>
            <a:picLocks noGrp="1" noChangeAspect="1"/>
          </p:cNvPicPr>
          <p:nvPr>
            <p:ph type="pic" sz="quarter" idx="13"/>
          </p:nvPr>
        </p:nvPicPr>
        <p:blipFill>
          <a:blip r:embed="rId3"/>
          <a:srcRect l="12516" r="26414" b="-1"/>
          <a:stretch>
            <a:fillRect/>
          </a:stretch>
        </p:blipFill>
        <p:spPr>
          <a:xfrm>
            <a:off x="5917720" y="10"/>
            <a:ext cx="6274279" cy="6857990"/>
          </a:xfrm>
          <a:noFill/>
        </p:spPr>
      </p:pic>
      <p:sp>
        <p:nvSpPr>
          <p:cNvPr id="5" name="TextBox 4">
            <a:extLst>
              <a:ext uri="{FF2B5EF4-FFF2-40B4-BE49-F238E27FC236}">
                <a16:creationId xmlns:a16="http://schemas.microsoft.com/office/drawing/2014/main" id="{1AF1C11A-E188-495F-8060-8D1A0C9E6C4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774" y="1744168"/>
            <a:ext cx="4572000" cy="4620055"/>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Understanding Supervised Learning</a:t>
            </a:r>
          </a:p>
          <a:p>
            <a:pPr marL="0" lvl="1" indent="0">
              <a:spcBef>
                <a:spcPts val="1000"/>
              </a:spcBef>
              <a:spcAft>
                <a:spcPts val="600"/>
              </a:spcAft>
              <a:buFont typeface="Arial" panose="020B0604020202020204" pitchFamily="34" charset="0"/>
              <a:buNone/>
            </a:pPr>
            <a:r>
              <a:rPr lang="en-US" sz="1400"/>
              <a:t>Supervised learning involves using labeled datasets to train algorithms, enabling them to make predictions on unseen data.</a:t>
            </a:r>
          </a:p>
          <a:p>
            <a:pPr marL="0" indent="0">
              <a:spcBef>
                <a:spcPts val="2500"/>
              </a:spcBef>
              <a:spcAft>
                <a:spcPts val="600"/>
              </a:spcAft>
              <a:buFont typeface="Arial" panose="020B0604020202020204" pitchFamily="34" charset="0"/>
              <a:buNone/>
            </a:pPr>
            <a:r>
              <a:rPr lang="en-US" sz="1400" b="1"/>
              <a:t>Linear Regression</a:t>
            </a:r>
          </a:p>
          <a:p>
            <a:pPr marL="0" lvl="1" indent="0">
              <a:spcBef>
                <a:spcPts val="1000"/>
              </a:spcBef>
              <a:spcAft>
                <a:spcPts val="600"/>
              </a:spcAft>
              <a:buFont typeface="Arial" panose="020B0604020202020204" pitchFamily="34" charset="0"/>
              <a:buNone/>
            </a:pPr>
            <a:r>
              <a:rPr lang="en-US" sz="1400"/>
              <a:t>Linear Regression is a statistical method used for predicting outcomes based on the relationship between variables.</a:t>
            </a:r>
          </a:p>
          <a:p>
            <a:pPr marL="0" indent="0">
              <a:spcBef>
                <a:spcPts val="2500"/>
              </a:spcBef>
              <a:spcAft>
                <a:spcPts val="600"/>
              </a:spcAft>
              <a:buFont typeface="Arial" panose="020B0604020202020204" pitchFamily="34" charset="0"/>
              <a:buNone/>
            </a:pPr>
            <a:r>
              <a:rPr lang="en-US" sz="1400" b="1"/>
              <a:t>Decision Trees</a:t>
            </a:r>
          </a:p>
          <a:p>
            <a:pPr marL="0" lvl="1" indent="0">
              <a:spcBef>
                <a:spcPts val="1000"/>
              </a:spcBef>
              <a:spcAft>
                <a:spcPts val="600"/>
              </a:spcAft>
              <a:buFont typeface="Arial" panose="020B0604020202020204" pitchFamily="34" charset="0"/>
              <a:buNone/>
            </a:pPr>
            <a:r>
              <a:rPr lang="en-US" sz="1400"/>
              <a:t>Decision Trees are a popular supervised learning method used for classification tasks, creating a model that predicts outcomes based on input features.</a:t>
            </a:r>
          </a:p>
        </p:txBody>
      </p:sp>
      <p:sp>
        <p:nvSpPr>
          <p:cNvPr id="3" name="Title 2">
            <a:extLst>
              <a:ext uri="{FF2B5EF4-FFF2-40B4-BE49-F238E27FC236}">
                <a16:creationId xmlns:a16="http://schemas.microsoft.com/office/drawing/2014/main" id="{638B833D-4692-9EDC-6611-BF77E44B87F4}"/>
              </a:ext>
            </a:extLst>
          </p:cNvPr>
          <p:cNvSpPr>
            <a:spLocks noGrp="1"/>
          </p:cNvSpPr>
          <p:nvPr>
            <p:ph type="title"/>
          </p:nvPr>
        </p:nvSpPr>
        <p:spPr>
          <a:xfrm>
            <a:off x="612647" y="320040"/>
            <a:ext cx="6226769" cy="1261872"/>
          </a:xfrm>
        </p:spPr>
        <p:txBody>
          <a:bodyPr vert="horz" lIns="91440" tIns="45720" rIns="91440" bIns="45720" rtlCol="0" anchor="b">
            <a:normAutofit/>
          </a:bodyPr>
          <a:lstStyle/>
          <a:p>
            <a:pPr>
              <a:lnSpc>
                <a:spcPct val="110000"/>
              </a:lnSpc>
            </a:pPr>
            <a:r>
              <a:rPr lang="en-US" sz="2200" b="0" kern="1200" cap="all" spc="300" baseline="0">
                <a:highlight>
                  <a:srgbClr val="000000"/>
                </a:highlight>
                <a:latin typeface="+mj-lt"/>
                <a:ea typeface="+mj-ea"/>
                <a:cs typeface="+mj-cs"/>
              </a:rPr>
              <a:t>Supervised Learning Algorithms (Linear Regression, Decision Trees, Etc.)</a:t>
            </a:r>
          </a:p>
        </p:txBody>
      </p:sp>
    </p:spTree>
    <p:extLst>
      <p:ext uri="{BB962C8B-B14F-4D97-AF65-F5344CB8AC3E}">
        <p14:creationId xmlns:p14="http://schemas.microsoft.com/office/powerpoint/2010/main" val="1125371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llustration of linked circles represents people in social network.">
            <a:extLst>
              <a:ext uri="{FF2B5EF4-FFF2-40B4-BE49-F238E27FC236}">
                <a16:creationId xmlns:a16="http://schemas.microsoft.com/office/drawing/2014/main" id="{7F652DF3-D0D7-42E7-BF67-49B47CA3B072}"/>
              </a:ext>
            </a:extLst>
          </p:cNvPr>
          <p:cNvPicPr>
            <a:picLocks noGrp="1" noChangeAspect="1"/>
          </p:cNvPicPr>
          <p:nvPr>
            <p:ph type="pic" sz="quarter" idx="13"/>
          </p:nvPr>
        </p:nvPicPr>
        <p:blipFill>
          <a:blip r:embed="rId3"/>
          <a:srcRect l="13851" r="30570" b="-1"/>
          <a:stretch>
            <a:fillRect/>
          </a:stretch>
        </p:blipFill>
        <p:spPr>
          <a:xfrm>
            <a:off x="5917720" y="10"/>
            <a:ext cx="6274279" cy="6857990"/>
          </a:xfrm>
          <a:noFill/>
        </p:spPr>
      </p:pic>
      <p:sp>
        <p:nvSpPr>
          <p:cNvPr id="5" name="TextBox 4">
            <a:extLst>
              <a:ext uri="{FF2B5EF4-FFF2-40B4-BE49-F238E27FC236}">
                <a16:creationId xmlns:a16="http://schemas.microsoft.com/office/drawing/2014/main" id="{AFCA27A8-5E04-485E-8821-D28A2F1702F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774" y="1744168"/>
            <a:ext cx="4572000" cy="4620055"/>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K-Means Clustering</a:t>
            </a:r>
          </a:p>
          <a:p>
            <a:pPr marL="0" lvl="1" indent="0">
              <a:spcBef>
                <a:spcPts val="1000"/>
              </a:spcBef>
              <a:spcAft>
                <a:spcPts val="600"/>
              </a:spcAft>
              <a:buFont typeface="Arial" panose="020B0604020202020204" pitchFamily="34" charset="0"/>
              <a:buNone/>
            </a:pPr>
            <a:r>
              <a:rPr lang="en-US" sz="1400"/>
              <a:t>K-Means Clustering is an algorithm that groups data into distinct clusters based on similarity without prior labels.</a:t>
            </a:r>
          </a:p>
          <a:p>
            <a:pPr marL="0" indent="0">
              <a:spcBef>
                <a:spcPts val="2500"/>
              </a:spcBef>
              <a:spcAft>
                <a:spcPts val="600"/>
              </a:spcAft>
              <a:buFont typeface="Arial" panose="020B0604020202020204" pitchFamily="34" charset="0"/>
              <a:buNone/>
            </a:pPr>
            <a:r>
              <a:rPr lang="en-US" sz="1400" b="1"/>
              <a:t>Principal Component Analysis (PCA)</a:t>
            </a:r>
          </a:p>
          <a:p>
            <a:pPr marL="0" lvl="1" indent="0">
              <a:spcBef>
                <a:spcPts val="1000"/>
              </a:spcBef>
              <a:spcAft>
                <a:spcPts val="600"/>
              </a:spcAft>
              <a:buFont typeface="Arial" panose="020B0604020202020204" pitchFamily="34" charset="0"/>
              <a:buNone/>
            </a:pPr>
            <a:r>
              <a:rPr lang="en-US" sz="1400"/>
              <a:t>PCA is a technique used to reduce the dimensionality of data while preserving important features, revealing underlying structures.</a:t>
            </a:r>
          </a:p>
          <a:p>
            <a:pPr marL="0" indent="0">
              <a:spcBef>
                <a:spcPts val="2500"/>
              </a:spcBef>
              <a:spcAft>
                <a:spcPts val="600"/>
              </a:spcAft>
              <a:buFont typeface="Arial" panose="020B0604020202020204" pitchFamily="34" charset="0"/>
              <a:buNone/>
            </a:pPr>
            <a:r>
              <a:rPr lang="en-US" sz="1400" b="1"/>
              <a:t>Patterns and Structures</a:t>
            </a:r>
          </a:p>
          <a:p>
            <a:pPr marL="0" lvl="1" indent="0">
              <a:spcBef>
                <a:spcPts val="1000"/>
              </a:spcBef>
              <a:spcAft>
                <a:spcPts val="600"/>
              </a:spcAft>
              <a:buFont typeface="Arial" panose="020B0604020202020204" pitchFamily="34" charset="0"/>
              <a:buNone/>
            </a:pPr>
            <a:r>
              <a:rPr lang="en-US" sz="1400"/>
              <a:t>Unsupervised learning uncovers hidden patterns and structures in datasets, providing insights for further analysis.</a:t>
            </a:r>
          </a:p>
        </p:txBody>
      </p:sp>
      <p:sp>
        <p:nvSpPr>
          <p:cNvPr id="3" name="Title 2">
            <a:extLst>
              <a:ext uri="{FF2B5EF4-FFF2-40B4-BE49-F238E27FC236}">
                <a16:creationId xmlns:a16="http://schemas.microsoft.com/office/drawing/2014/main" id="{A10F06FD-16FF-776E-1F8C-30E17C5CF9BA}"/>
              </a:ext>
            </a:extLst>
          </p:cNvPr>
          <p:cNvSpPr>
            <a:spLocks noGrp="1"/>
          </p:cNvSpPr>
          <p:nvPr>
            <p:ph type="title"/>
          </p:nvPr>
        </p:nvSpPr>
        <p:spPr>
          <a:xfrm>
            <a:off x="612647" y="320040"/>
            <a:ext cx="6226769" cy="1261872"/>
          </a:xfrm>
        </p:spPr>
        <p:txBody>
          <a:bodyPr vert="horz" lIns="91440" tIns="45720" rIns="91440" bIns="45720" rtlCol="0" anchor="b">
            <a:normAutofit/>
          </a:bodyPr>
          <a:lstStyle/>
          <a:p>
            <a:pPr>
              <a:lnSpc>
                <a:spcPct val="110000"/>
              </a:lnSpc>
            </a:pPr>
            <a:r>
              <a:rPr lang="en-US" sz="2200" b="0" kern="1200" cap="all" spc="300" baseline="0">
                <a:highlight>
                  <a:srgbClr val="000000"/>
                </a:highlight>
                <a:latin typeface="+mj-lt"/>
                <a:ea typeface="+mj-ea"/>
                <a:cs typeface="+mj-cs"/>
              </a:rPr>
              <a:t>Unsupervised Learning Algorithms (K-Means Clustering, PCA, Etc.)</a:t>
            </a:r>
          </a:p>
        </p:txBody>
      </p:sp>
    </p:spTree>
    <p:extLst>
      <p:ext uri="{BB962C8B-B14F-4D97-AF65-F5344CB8AC3E}">
        <p14:creationId xmlns:p14="http://schemas.microsoft.com/office/powerpoint/2010/main" val="3930858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eamwork concept">
            <a:extLst>
              <a:ext uri="{FF2B5EF4-FFF2-40B4-BE49-F238E27FC236}">
                <a16:creationId xmlns:a16="http://schemas.microsoft.com/office/drawing/2014/main" id="{8FBEFE81-BCA3-4126-888F-100BCBC7DF5C}"/>
              </a:ext>
            </a:extLst>
          </p:cNvPr>
          <p:cNvPicPr>
            <a:picLocks noGrp="1" noChangeAspect="1"/>
          </p:cNvPicPr>
          <p:nvPr>
            <p:ph type="pic" sz="quarter" idx="13"/>
          </p:nvPr>
        </p:nvPicPr>
        <p:blipFill>
          <a:blip r:embed="rId3"/>
          <a:srcRect l="13545" r="25386" b="-1"/>
          <a:stretch>
            <a:fillRect/>
          </a:stretch>
        </p:blipFill>
        <p:spPr>
          <a:xfrm>
            <a:off x="5917720" y="10"/>
            <a:ext cx="6274279" cy="6857990"/>
          </a:xfrm>
          <a:noFill/>
        </p:spPr>
      </p:pic>
      <p:sp>
        <p:nvSpPr>
          <p:cNvPr id="5" name="TextBox 4">
            <a:extLst>
              <a:ext uri="{FF2B5EF4-FFF2-40B4-BE49-F238E27FC236}">
                <a16:creationId xmlns:a16="http://schemas.microsoft.com/office/drawing/2014/main" id="{3D8283E7-935E-497B-B6CB-66865D93038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774" y="1744168"/>
            <a:ext cx="4572000" cy="4620055"/>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Understanding Reinforcement Learning</a:t>
            </a:r>
          </a:p>
          <a:p>
            <a:pPr marL="0" lvl="1" indent="0">
              <a:spcBef>
                <a:spcPts val="1000"/>
              </a:spcBef>
              <a:spcAft>
                <a:spcPts val="600"/>
              </a:spcAft>
              <a:buFont typeface="Arial" panose="020B0604020202020204" pitchFamily="34" charset="0"/>
              <a:buNone/>
            </a:pPr>
            <a:r>
              <a:rPr lang="en-US" sz="1400"/>
              <a:t>Reinforcement Learning involves training agents by providing rewards or penalties based on their actions, shaping their learning process.</a:t>
            </a:r>
          </a:p>
          <a:p>
            <a:pPr marL="0" indent="0">
              <a:spcBef>
                <a:spcPts val="2500"/>
              </a:spcBef>
              <a:spcAft>
                <a:spcPts val="600"/>
              </a:spcAft>
              <a:buFont typeface="Arial" panose="020B0604020202020204" pitchFamily="34" charset="0"/>
              <a:buNone/>
            </a:pPr>
            <a:r>
              <a:rPr lang="en-US" sz="1400" b="1"/>
              <a:t>Q-Learning Algorithm</a:t>
            </a:r>
          </a:p>
          <a:p>
            <a:pPr marL="0" lvl="1" indent="0">
              <a:spcBef>
                <a:spcPts val="1000"/>
              </a:spcBef>
              <a:spcAft>
                <a:spcPts val="600"/>
              </a:spcAft>
              <a:buFont typeface="Arial" panose="020B0604020202020204" pitchFamily="34" charset="0"/>
              <a:buNone/>
            </a:pPr>
            <a:r>
              <a:rPr lang="en-US" sz="1400"/>
              <a:t>Q-Learning is a model-free reinforcement learning algorithm that enables agents to learn optimal action-selection policies.</a:t>
            </a:r>
          </a:p>
          <a:p>
            <a:pPr marL="0" indent="0">
              <a:spcBef>
                <a:spcPts val="2500"/>
              </a:spcBef>
              <a:spcAft>
                <a:spcPts val="600"/>
              </a:spcAft>
              <a:buFont typeface="Arial" panose="020B0604020202020204" pitchFamily="34" charset="0"/>
              <a:buNone/>
            </a:pPr>
            <a:r>
              <a:rPr lang="en-US" sz="1400" b="1"/>
              <a:t>Deep Q-Networks</a:t>
            </a:r>
          </a:p>
          <a:p>
            <a:pPr marL="0" lvl="1" indent="0">
              <a:spcBef>
                <a:spcPts val="1000"/>
              </a:spcBef>
              <a:spcAft>
                <a:spcPts val="600"/>
              </a:spcAft>
              <a:buFont typeface="Arial" panose="020B0604020202020204" pitchFamily="34" charset="0"/>
              <a:buNone/>
            </a:pPr>
            <a:r>
              <a:rPr lang="en-US" sz="1400"/>
              <a:t>Deep Q-Networks combine Q-Learning with deep neural networks to handle high-dimensional state spaces for complex decision-making tasks.</a:t>
            </a:r>
          </a:p>
        </p:txBody>
      </p:sp>
      <p:sp>
        <p:nvSpPr>
          <p:cNvPr id="3" name="Title 2">
            <a:extLst>
              <a:ext uri="{FF2B5EF4-FFF2-40B4-BE49-F238E27FC236}">
                <a16:creationId xmlns:a16="http://schemas.microsoft.com/office/drawing/2014/main" id="{BE0DF5C4-A9E9-4A64-5ADB-0419EC709A99}"/>
              </a:ext>
            </a:extLst>
          </p:cNvPr>
          <p:cNvSpPr>
            <a:spLocks noGrp="1"/>
          </p:cNvSpPr>
          <p:nvPr>
            <p:ph type="title"/>
          </p:nvPr>
        </p:nvSpPr>
        <p:spPr>
          <a:xfrm>
            <a:off x="612647" y="320040"/>
            <a:ext cx="6226769" cy="1261872"/>
          </a:xfrm>
        </p:spPr>
        <p:txBody>
          <a:bodyPr vert="horz" lIns="91440" tIns="45720" rIns="91440" bIns="45720" rtlCol="0" anchor="b">
            <a:normAutofit/>
          </a:bodyPr>
          <a:lstStyle/>
          <a:p>
            <a:pPr>
              <a:lnSpc>
                <a:spcPct val="110000"/>
              </a:lnSpc>
            </a:pPr>
            <a:r>
              <a:rPr lang="en-US" sz="2200" b="0" kern="1200" cap="all" spc="300" baseline="0">
                <a:highlight>
                  <a:srgbClr val="000000"/>
                </a:highlight>
                <a:latin typeface="+mj-lt"/>
                <a:ea typeface="+mj-ea"/>
                <a:cs typeface="+mj-cs"/>
              </a:rPr>
              <a:t>Reinforcement Learning Algorithms (Q-Learning, Deep Q-Networks, Etc.)</a:t>
            </a:r>
          </a:p>
        </p:txBody>
      </p:sp>
    </p:spTree>
    <p:extLst>
      <p:ext uri="{BB962C8B-B14F-4D97-AF65-F5344CB8AC3E}">
        <p14:creationId xmlns:p14="http://schemas.microsoft.com/office/powerpoint/2010/main" val="505177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913C0C34-4887-F289-B4EB-C58CD8163876}"/>
              </a:ext>
            </a:extLst>
          </p:cNvPr>
          <p:cNvSpPr>
            <a:spLocks noGrp="1"/>
          </p:cNvSpPr>
          <p:nvPr>
            <p:ph type="subTitle" idx="1"/>
          </p:nvPr>
        </p:nvSpPr>
        <p:spPr>
          <a:xfrm>
            <a:off x="265176" y="484632"/>
            <a:ext cx="7772400" cy="594360"/>
          </a:xfrm>
        </p:spPr>
        <p:txBody>
          <a:bodyPr/>
          <a:lstStyle/>
          <a:p>
            <a:endParaRPr lang="en-US"/>
          </a:p>
        </p:txBody>
      </p:sp>
      <p:sp>
        <p:nvSpPr>
          <p:cNvPr id="3" name="Title 2">
            <a:extLst>
              <a:ext uri="{FF2B5EF4-FFF2-40B4-BE49-F238E27FC236}">
                <a16:creationId xmlns:a16="http://schemas.microsoft.com/office/drawing/2014/main" id="{153494BE-F3E1-5DA2-FA08-16D4246229DC}"/>
              </a:ext>
            </a:extLst>
          </p:cNvPr>
          <p:cNvSpPr>
            <a:spLocks noGrp="1"/>
          </p:cNvSpPr>
          <p:nvPr>
            <p:ph type="ctrTitle"/>
          </p:nvPr>
        </p:nvSpPr>
        <p:spPr>
          <a:xfrm>
            <a:off x="274319" y="1801368"/>
            <a:ext cx="8602201" cy="4572000"/>
          </a:xfrm>
        </p:spPr>
        <p:txBody>
          <a:bodyPr anchor="b">
            <a:normAutofit/>
          </a:bodyPr>
          <a:lstStyle/>
          <a:p>
            <a:r>
              <a:rPr lang="en-IN"/>
              <a:t>Key Components and Technologies in AI and ML</a:t>
            </a:r>
          </a:p>
        </p:txBody>
      </p:sp>
    </p:spTree>
    <p:extLst>
      <p:ext uri="{BB962C8B-B14F-4D97-AF65-F5344CB8AC3E}">
        <p14:creationId xmlns:p14="http://schemas.microsoft.com/office/powerpoint/2010/main" val="190271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loud computing concept isolated on white background">
            <a:extLst>
              <a:ext uri="{FF2B5EF4-FFF2-40B4-BE49-F238E27FC236}">
                <a16:creationId xmlns:a16="http://schemas.microsoft.com/office/drawing/2014/main" id="{53C1719E-8450-43A9-9B79-35CC898770EA}"/>
              </a:ext>
            </a:extLst>
          </p:cNvPr>
          <p:cNvPicPr>
            <a:picLocks noGrp="1" noChangeAspect="1"/>
          </p:cNvPicPr>
          <p:nvPr>
            <p:ph type="pic" sz="quarter" idx="13"/>
          </p:nvPr>
        </p:nvPicPr>
        <p:blipFill>
          <a:blip r:embed="rId3"/>
          <a:srcRect l="14656" r="16727"/>
          <a:stretch>
            <a:fillRect/>
          </a:stretch>
        </p:blipFill>
        <p:spPr>
          <a:xfrm>
            <a:off x="5917720" y="10"/>
            <a:ext cx="6274279" cy="6857990"/>
          </a:xfrm>
          <a:noFill/>
        </p:spPr>
      </p:pic>
      <p:sp>
        <p:nvSpPr>
          <p:cNvPr id="5" name="TextBox 4">
            <a:extLst>
              <a:ext uri="{FF2B5EF4-FFF2-40B4-BE49-F238E27FC236}">
                <a16:creationId xmlns:a16="http://schemas.microsoft.com/office/drawing/2014/main" id="{43F16109-9AA0-414C-A84B-C34ACF3FD2F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774" y="1744168"/>
            <a:ext cx="4572000" cy="4620055"/>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Importance of Quality Data</a:t>
            </a:r>
          </a:p>
          <a:p>
            <a:pPr marL="0" lvl="1" indent="0">
              <a:spcBef>
                <a:spcPts val="1000"/>
              </a:spcBef>
              <a:spcAft>
                <a:spcPts val="600"/>
              </a:spcAft>
              <a:buFont typeface="Arial" panose="020B0604020202020204" pitchFamily="34" charset="0"/>
              <a:buNone/>
            </a:pPr>
            <a:r>
              <a:rPr lang="en-US" sz="1400"/>
              <a:t>Quality data is essential for the effectiveness of AI and ML models, directly impacting their performance.</a:t>
            </a:r>
          </a:p>
          <a:p>
            <a:pPr marL="0" indent="0">
              <a:spcBef>
                <a:spcPts val="2500"/>
              </a:spcBef>
              <a:spcAft>
                <a:spcPts val="600"/>
              </a:spcAft>
              <a:buFont typeface="Arial" panose="020B0604020202020204" pitchFamily="34" charset="0"/>
              <a:buNone/>
            </a:pPr>
            <a:r>
              <a:rPr lang="en-US" sz="1400" b="1"/>
              <a:t>Data Preprocessing Steps</a:t>
            </a:r>
          </a:p>
          <a:p>
            <a:pPr marL="0" lvl="1" indent="0">
              <a:spcBef>
                <a:spcPts val="1000"/>
              </a:spcBef>
              <a:spcAft>
                <a:spcPts val="600"/>
              </a:spcAft>
              <a:buFont typeface="Arial" panose="020B0604020202020204" pitchFamily="34" charset="0"/>
              <a:buNone/>
            </a:pPr>
            <a:r>
              <a:rPr lang="en-US" sz="1400"/>
              <a:t>Data preprocessing includes various steps such as cleaning, transforming, and organizing data for analysis.</a:t>
            </a:r>
          </a:p>
          <a:p>
            <a:pPr marL="0" indent="0">
              <a:spcBef>
                <a:spcPts val="2500"/>
              </a:spcBef>
              <a:spcAft>
                <a:spcPts val="600"/>
              </a:spcAft>
              <a:buFont typeface="Arial" panose="020B0604020202020204" pitchFamily="34" charset="0"/>
              <a:buNone/>
            </a:pPr>
            <a:r>
              <a:rPr lang="en-US" sz="1400" b="1"/>
              <a:t>Effectiveness of Models</a:t>
            </a:r>
          </a:p>
          <a:p>
            <a:pPr marL="0" lvl="1" indent="0">
              <a:spcBef>
                <a:spcPts val="1000"/>
              </a:spcBef>
              <a:spcAft>
                <a:spcPts val="600"/>
              </a:spcAft>
              <a:buFont typeface="Arial" panose="020B0604020202020204" pitchFamily="34" charset="0"/>
              <a:buNone/>
            </a:pPr>
            <a:r>
              <a:rPr lang="en-US" sz="1400"/>
              <a:t>Without proper data preprocessing, AI and ML models cannot produce reliable outcomes and insights.</a:t>
            </a:r>
          </a:p>
        </p:txBody>
      </p:sp>
      <p:sp>
        <p:nvSpPr>
          <p:cNvPr id="3" name="Title 2">
            <a:extLst>
              <a:ext uri="{FF2B5EF4-FFF2-40B4-BE49-F238E27FC236}">
                <a16:creationId xmlns:a16="http://schemas.microsoft.com/office/drawing/2014/main" id="{8386661A-F6C1-1589-1FFD-BBDC906C4F9A}"/>
              </a:ext>
            </a:extLst>
          </p:cNvPr>
          <p:cNvSpPr>
            <a:spLocks noGrp="1"/>
          </p:cNvSpPr>
          <p:nvPr>
            <p:ph type="title"/>
          </p:nvPr>
        </p:nvSpPr>
        <p:spPr>
          <a:xfrm>
            <a:off x="612647" y="320040"/>
            <a:ext cx="6226769" cy="1261872"/>
          </a:xfrm>
        </p:spPr>
        <p:txBody>
          <a:bodyPr vert="horz" lIns="91440" tIns="45720" rIns="91440" bIns="45720" rtlCol="0" anchor="b">
            <a:normAutofit/>
          </a:bodyPr>
          <a:lstStyle/>
          <a:p>
            <a:pPr>
              <a:lnSpc>
                <a:spcPct val="110000"/>
              </a:lnSpc>
            </a:pPr>
            <a:r>
              <a:rPr lang="en-US" sz="3400" b="0" kern="1200" cap="all" spc="300" baseline="0">
                <a:highlight>
                  <a:srgbClr val="000000"/>
                </a:highlight>
                <a:latin typeface="+mj-lt"/>
                <a:ea typeface="+mj-ea"/>
                <a:cs typeface="+mj-cs"/>
              </a:rPr>
              <a:t>Data and Data Preprocessing</a:t>
            </a:r>
          </a:p>
        </p:txBody>
      </p:sp>
    </p:spTree>
    <p:extLst>
      <p:ext uri="{BB962C8B-B14F-4D97-AF65-F5344CB8AC3E}">
        <p14:creationId xmlns:p14="http://schemas.microsoft.com/office/powerpoint/2010/main" val="3656690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bstract Technology Background">
            <a:extLst>
              <a:ext uri="{FF2B5EF4-FFF2-40B4-BE49-F238E27FC236}">
                <a16:creationId xmlns:a16="http://schemas.microsoft.com/office/drawing/2014/main" id="{0E0824D8-E2BF-4344-8244-2C0C0B8E71AC}"/>
              </a:ext>
            </a:extLst>
          </p:cNvPr>
          <p:cNvPicPr>
            <a:picLocks noGrp="1" noChangeAspect="1"/>
          </p:cNvPicPr>
          <p:nvPr>
            <p:ph type="pic" sz="quarter" idx="18"/>
          </p:nvPr>
        </p:nvPicPr>
        <p:blipFill>
          <a:blip r:embed="rId3"/>
          <a:srcRect l="20474" r="17044"/>
          <a:stretch>
            <a:fillRect/>
          </a:stretch>
        </p:blipFill>
        <p:spPr>
          <a:xfrm>
            <a:off x="20" y="10"/>
            <a:ext cx="7584124" cy="6857990"/>
          </a:xfrm>
          <a:noFill/>
        </p:spPr>
      </p:pic>
      <p:sp>
        <p:nvSpPr>
          <p:cNvPr id="5" name="TextBox 4">
            <a:extLst>
              <a:ext uri="{FF2B5EF4-FFF2-40B4-BE49-F238E27FC236}">
                <a16:creationId xmlns:a16="http://schemas.microsoft.com/office/drawing/2014/main" id="{B141E916-B864-4E5A-B231-D08E9305755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12790" y="2256079"/>
            <a:ext cx="3401568" cy="4052646"/>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200" b="1"/>
              <a:t>AI and Neural Networks</a:t>
            </a:r>
          </a:p>
          <a:p>
            <a:pPr marL="0" lvl="1" indent="0">
              <a:lnSpc>
                <a:spcPct val="90000"/>
              </a:lnSpc>
              <a:spcBef>
                <a:spcPts val="1000"/>
              </a:spcBef>
              <a:spcAft>
                <a:spcPts val="600"/>
              </a:spcAft>
              <a:buFont typeface="Arial" panose="020B0604020202020204" pitchFamily="34" charset="0"/>
              <a:buNone/>
            </a:pPr>
            <a:r>
              <a:rPr lang="en-US" sz="1200"/>
              <a:t>Neural Networks simulate human brain function to process complex data. They are instrumental in the field of artificial intelligence.</a:t>
            </a:r>
          </a:p>
          <a:p>
            <a:pPr marL="0" indent="0">
              <a:lnSpc>
                <a:spcPct val="90000"/>
              </a:lnSpc>
              <a:spcBef>
                <a:spcPts val="2500"/>
              </a:spcBef>
              <a:spcAft>
                <a:spcPts val="600"/>
              </a:spcAft>
              <a:buFont typeface="Arial" panose="020B0604020202020204" pitchFamily="34" charset="0"/>
              <a:buNone/>
            </a:pPr>
            <a:r>
              <a:rPr lang="en-US" sz="1200" b="1"/>
              <a:t>Deep Learning Advancements</a:t>
            </a:r>
          </a:p>
          <a:p>
            <a:pPr marL="0" lvl="1" indent="0">
              <a:lnSpc>
                <a:spcPct val="90000"/>
              </a:lnSpc>
              <a:spcBef>
                <a:spcPts val="1000"/>
              </a:spcBef>
              <a:spcAft>
                <a:spcPts val="600"/>
              </a:spcAft>
              <a:buFont typeface="Arial" panose="020B0604020202020204" pitchFamily="34" charset="0"/>
              <a:buNone/>
            </a:pPr>
            <a:r>
              <a:rPr lang="en-US" sz="1200"/>
              <a:t>Deep Learning utilizes multi-layered neural networks to achieve breakthroughs in various fields, including image and speech recognition.</a:t>
            </a:r>
          </a:p>
          <a:p>
            <a:pPr marL="0" indent="0">
              <a:lnSpc>
                <a:spcPct val="90000"/>
              </a:lnSpc>
              <a:spcBef>
                <a:spcPts val="2500"/>
              </a:spcBef>
              <a:spcAft>
                <a:spcPts val="600"/>
              </a:spcAft>
              <a:buFont typeface="Arial" panose="020B0604020202020204" pitchFamily="34" charset="0"/>
              <a:buNone/>
            </a:pPr>
            <a:r>
              <a:rPr lang="en-US" sz="1200" b="1"/>
              <a:t>Image and Speech Recognition</a:t>
            </a:r>
          </a:p>
          <a:p>
            <a:pPr marL="0" lvl="1" indent="0">
              <a:lnSpc>
                <a:spcPct val="90000"/>
              </a:lnSpc>
              <a:spcBef>
                <a:spcPts val="1000"/>
              </a:spcBef>
              <a:spcAft>
                <a:spcPts val="600"/>
              </a:spcAft>
              <a:buFont typeface="Arial" panose="020B0604020202020204" pitchFamily="34" charset="0"/>
              <a:buNone/>
            </a:pPr>
            <a:r>
              <a:rPr lang="en-US" sz="1200"/>
              <a:t>Significant advancements in image and speech recognition have been made possible through the use of Deep Learning techniques.</a:t>
            </a:r>
          </a:p>
        </p:txBody>
      </p:sp>
      <p:sp>
        <p:nvSpPr>
          <p:cNvPr id="3" name="Title 2">
            <a:extLst>
              <a:ext uri="{FF2B5EF4-FFF2-40B4-BE49-F238E27FC236}">
                <a16:creationId xmlns:a16="http://schemas.microsoft.com/office/drawing/2014/main" id="{49B8F293-7231-DF43-6E6F-D75A93351C2B}"/>
              </a:ext>
            </a:extLst>
          </p:cNvPr>
          <p:cNvSpPr>
            <a:spLocks noGrp="1"/>
          </p:cNvSpPr>
          <p:nvPr>
            <p:ph type="title"/>
          </p:nvPr>
        </p:nvSpPr>
        <p:spPr>
          <a:xfrm>
            <a:off x="6665484" y="583413"/>
            <a:ext cx="4948747" cy="1527048"/>
          </a:xfrm>
        </p:spPr>
        <p:txBody>
          <a:bodyPr vert="horz" lIns="91440" tIns="45720" rIns="91440" bIns="45720" rtlCol="0" anchor="b">
            <a:normAutofit/>
          </a:bodyPr>
          <a:lstStyle/>
          <a:p>
            <a:pPr>
              <a:lnSpc>
                <a:spcPct val="110000"/>
              </a:lnSpc>
            </a:pPr>
            <a:r>
              <a:rPr lang="en-US" sz="3100" b="0" kern="1200" cap="all" spc="300" baseline="0">
                <a:highlight>
                  <a:srgbClr val="000000"/>
                </a:highlight>
                <a:latin typeface="+mj-lt"/>
                <a:ea typeface="+mj-ea"/>
                <a:cs typeface="+mj-cs"/>
              </a:rPr>
              <a:t>Neural Networks and Deep Learning</a:t>
            </a:r>
          </a:p>
        </p:txBody>
      </p:sp>
    </p:spTree>
    <p:extLst>
      <p:ext uri="{BB962C8B-B14F-4D97-AF65-F5344CB8AC3E}">
        <p14:creationId xmlns:p14="http://schemas.microsoft.com/office/powerpoint/2010/main" val="2002035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rtificial Intelligence digital concept with brain shape">
            <a:extLst>
              <a:ext uri="{FF2B5EF4-FFF2-40B4-BE49-F238E27FC236}">
                <a16:creationId xmlns:a16="http://schemas.microsoft.com/office/drawing/2014/main" id="{030D8550-5D7D-4EBC-A087-7D65CFAFE970}"/>
              </a:ext>
            </a:extLst>
          </p:cNvPr>
          <p:cNvPicPr>
            <a:picLocks noGrp="1" noChangeAspect="1"/>
          </p:cNvPicPr>
          <p:nvPr>
            <p:ph type="pic" sz="quarter" idx="13"/>
          </p:nvPr>
        </p:nvPicPr>
        <p:blipFill>
          <a:blip r:embed="rId3"/>
          <a:srcRect l="38976" r="27393"/>
          <a:stretch>
            <a:fillRect/>
          </a:stretch>
        </p:blipFill>
        <p:spPr>
          <a:xfrm>
            <a:off x="8091732" y="10"/>
            <a:ext cx="4100267" cy="6857990"/>
          </a:xfrm>
          <a:noFill/>
        </p:spPr>
      </p:pic>
      <p:sp>
        <p:nvSpPr>
          <p:cNvPr id="5" name="TextBox 4">
            <a:extLst>
              <a:ext uri="{FF2B5EF4-FFF2-40B4-BE49-F238E27FC236}">
                <a16:creationId xmlns:a16="http://schemas.microsoft.com/office/drawing/2014/main" id="{3D3E1850-0E94-4BAA-8F36-41A4E4D57635}"/>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1728870"/>
            <a:ext cx="6858000" cy="4635354"/>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400" b="1"/>
              <a:t>Understanding Human Language</a:t>
            </a:r>
          </a:p>
          <a:p>
            <a:pPr marL="0" lvl="1" indent="0">
              <a:lnSpc>
                <a:spcPct val="90000"/>
              </a:lnSpc>
              <a:spcBef>
                <a:spcPts val="1000"/>
              </a:spcBef>
              <a:spcAft>
                <a:spcPts val="600"/>
              </a:spcAft>
              <a:buFont typeface="Arial" panose="020B0604020202020204" pitchFamily="34" charset="0"/>
              <a:buNone/>
            </a:pPr>
            <a:r>
              <a:rPr lang="en-US" sz="1400"/>
              <a:t>Natural Language Processing allows machines to effectively understand and interpret human language in a meaningful way.</a:t>
            </a:r>
          </a:p>
          <a:p>
            <a:pPr marL="0" indent="0">
              <a:lnSpc>
                <a:spcPct val="90000"/>
              </a:lnSpc>
              <a:spcBef>
                <a:spcPts val="2500"/>
              </a:spcBef>
              <a:spcAft>
                <a:spcPts val="600"/>
              </a:spcAft>
              <a:buFont typeface="Arial" panose="020B0604020202020204" pitchFamily="34" charset="0"/>
              <a:buNone/>
            </a:pPr>
            <a:r>
              <a:rPr lang="en-US" sz="1400" b="1"/>
              <a:t>Chatbots and Virtual Assistants</a:t>
            </a:r>
          </a:p>
          <a:p>
            <a:pPr marL="0" lvl="1" indent="0">
              <a:lnSpc>
                <a:spcPct val="90000"/>
              </a:lnSpc>
              <a:spcBef>
                <a:spcPts val="1000"/>
              </a:spcBef>
              <a:spcAft>
                <a:spcPts val="600"/>
              </a:spcAft>
              <a:buFont typeface="Arial" panose="020B0604020202020204" pitchFamily="34" charset="0"/>
              <a:buNone/>
            </a:pPr>
            <a:r>
              <a:rPr lang="en-US" sz="1400"/>
              <a:t>NLP is essential for developing chatbots and virtual assistants that can engage users in conversation and provide assistance.</a:t>
            </a:r>
          </a:p>
          <a:p>
            <a:pPr marL="0" indent="0">
              <a:lnSpc>
                <a:spcPct val="90000"/>
              </a:lnSpc>
              <a:spcBef>
                <a:spcPts val="2500"/>
              </a:spcBef>
              <a:spcAft>
                <a:spcPts val="600"/>
              </a:spcAft>
              <a:buFont typeface="Arial" panose="020B0604020202020204" pitchFamily="34" charset="0"/>
              <a:buNone/>
            </a:pPr>
            <a:r>
              <a:rPr lang="en-US" sz="1400" b="1"/>
              <a:t>Translation Services</a:t>
            </a:r>
          </a:p>
          <a:p>
            <a:pPr marL="0" lvl="1" indent="0">
              <a:lnSpc>
                <a:spcPct val="90000"/>
              </a:lnSpc>
              <a:spcBef>
                <a:spcPts val="1000"/>
              </a:spcBef>
              <a:spcAft>
                <a:spcPts val="600"/>
              </a:spcAft>
              <a:buFont typeface="Arial" panose="020B0604020202020204" pitchFamily="34" charset="0"/>
              <a:buNone/>
            </a:pPr>
            <a:r>
              <a:rPr lang="en-US" sz="1400"/>
              <a:t>NLP technologies power translation services, enabling accurate and efficient conversion of text between languages.</a:t>
            </a:r>
          </a:p>
          <a:p>
            <a:pPr marL="0" indent="0">
              <a:lnSpc>
                <a:spcPct val="90000"/>
              </a:lnSpc>
              <a:spcBef>
                <a:spcPts val="2500"/>
              </a:spcBef>
              <a:spcAft>
                <a:spcPts val="600"/>
              </a:spcAft>
              <a:buFont typeface="Arial" panose="020B0604020202020204" pitchFamily="34" charset="0"/>
              <a:buNone/>
            </a:pPr>
            <a:r>
              <a:rPr lang="en-US" sz="1400" b="1"/>
              <a:t>Sentiment Analysis</a:t>
            </a:r>
          </a:p>
          <a:p>
            <a:pPr marL="0" lvl="1" indent="0">
              <a:lnSpc>
                <a:spcPct val="90000"/>
              </a:lnSpc>
              <a:spcBef>
                <a:spcPts val="1000"/>
              </a:spcBef>
              <a:spcAft>
                <a:spcPts val="600"/>
              </a:spcAft>
              <a:buFont typeface="Arial" panose="020B0604020202020204" pitchFamily="34" charset="0"/>
              <a:buNone/>
            </a:pPr>
            <a:r>
              <a:rPr lang="en-US" sz="1400"/>
              <a:t>NLP facilitates sentiment analysis, allowing businesses to gauge public opinion and customer feedback on products and services.</a:t>
            </a:r>
          </a:p>
        </p:txBody>
      </p:sp>
      <p:sp>
        <p:nvSpPr>
          <p:cNvPr id="3" name="Title 2">
            <a:extLst>
              <a:ext uri="{FF2B5EF4-FFF2-40B4-BE49-F238E27FC236}">
                <a16:creationId xmlns:a16="http://schemas.microsoft.com/office/drawing/2014/main" id="{53F21BBF-E045-FE88-F838-4B7441CC52B0}"/>
              </a:ext>
            </a:extLst>
          </p:cNvPr>
          <p:cNvSpPr>
            <a:spLocks noGrp="1"/>
          </p:cNvSpPr>
          <p:nvPr>
            <p:ph type="title"/>
          </p:nvPr>
        </p:nvSpPr>
        <p:spPr>
          <a:xfrm>
            <a:off x="612647" y="320040"/>
            <a:ext cx="8400908" cy="1261872"/>
          </a:xfrm>
        </p:spPr>
        <p:txBody>
          <a:bodyPr vert="horz" lIns="91440" tIns="45720" rIns="91440" bIns="45720" rtlCol="0" anchor="b">
            <a:normAutofit/>
          </a:bodyPr>
          <a:lstStyle/>
          <a:p>
            <a:pPr>
              <a:lnSpc>
                <a:spcPct val="110000"/>
              </a:lnSpc>
            </a:pPr>
            <a:r>
              <a:rPr lang="en-US" sz="3400" b="0" kern="1200" cap="all" spc="300" baseline="0">
                <a:highlight>
                  <a:srgbClr val="000000"/>
                </a:highlight>
                <a:latin typeface="+mj-lt"/>
                <a:ea typeface="+mj-ea"/>
                <a:cs typeface="+mj-cs"/>
              </a:rPr>
              <a:t>Natural Language Processing (NLP)</a:t>
            </a:r>
          </a:p>
        </p:txBody>
      </p:sp>
    </p:spTree>
    <p:extLst>
      <p:ext uri="{BB962C8B-B14F-4D97-AF65-F5344CB8AC3E}">
        <p14:creationId xmlns:p14="http://schemas.microsoft.com/office/powerpoint/2010/main" val="1781860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F6BCA21C-C615-5325-2EFE-D49921BDA1E4}"/>
              </a:ext>
            </a:extLst>
          </p:cNvPr>
          <p:cNvSpPr>
            <a:spLocks noGrp="1"/>
          </p:cNvSpPr>
          <p:nvPr>
            <p:ph type="subTitle" idx="1"/>
          </p:nvPr>
        </p:nvSpPr>
        <p:spPr>
          <a:xfrm>
            <a:off x="265176" y="484632"/>
            <a:ext cx="7772400" cy="594360"/>
          </a:xfrm>
        </p:spPr>
        <p:txBody>
          <a:bodyPr/>
          <a:lstStyle/>
          <a:p>
            <a:endParaRPr lang="en-US"/>
          </a:p>
        </p:txBody>
      </p:sp>
      <p:sp>
        <p:nvSpPr>
          <p:cNvPr id="3" name="Title 2">
            <a:extLst>
              <a:ext uri="{FF2B5EF4-FFF2-40B4-BE49-F238E27FC236}">
                <a16:creationId xmlns:a16="http://schemas.microsoft.com/office/drawing/2014/main" id="{F2E34C30-545A-77E0-E3EB-6FEF72F3C52B}"/>
              </a:ext>
            </a:extLst>
          </p:cNvPr>
          <p:cNvSpPr>
            <a:spLocks noGrp="1"/>
          </p:cNvSpPr>
          <p:nvPr>
            <p:ph type="ctrTitle"/>
          </p:nvPr>
        </p:nvSpPr>
        <p:spPr>
          <a:xfrm>
            <a:off x="274319" y="1801368"/>
            <a:ext cx="8602201" cy="4572000"/>
          </a:xfrm>
        </p:spPr>
        <p:txBody>
          <a:bodyPr anchor="b">
            <a:normAutofit/>
          </a:bodyPr>
          <a:lstStyle/>
          <a:p>
            <a:r>
              <a:rPr lang="en-IN"/>
              <a:t>Applications and Impact of AI and ML</a:t>
            </a:r>
          </a:p>
        </p:txBody>
      </p:sp>
    </p:spTree>
    <p:extLst>
      <p:ext uri="{BB962C8B-B14F-4D97-AF65-F5344CB8AC3E}">
        <p14:creationId xmlns:p14="http://schemas.microsoft.com/office/powerpoint/2010/main" val="2354881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040A38-176B-79B2-7078-48AF1FAFFCC9}"/>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1590261" y="2333860"/>
            <a:ext cx="7489944" cy="3689909"/>
          </a:xfrm>
        </p:spPr>
        <p:txBody>
          <a:bodyPr>
            <a:normAutofit/>
          </a:bodyPr>
          <a:lstStyle/>
          <a:p>
            <a:r>
              <a:rPr lang="en-US"/>
              <a:t>Understanding Artificial Intelligence (AI)</a:t>
            </a:r>
          </a:p>
          <a:p>
            <a:r>
              <a:rPr lang="en-US"/>
              <a:t>Overview of Machine Learning (ML)</a:t>
            </a:r>
          </a:p>
          <a:p>
            <a:r>
              <a:rPr lang="en-US"/>
              <a:t>Fundamental Algorithms in Machine Learning</a:t>
            </a:r>
          </a:p>
          <a:p>
            <a:r>
              <a:rPr lang="en-US"/>
              <a:t>Key Components and Technologies in AI and ML</a:t>
            </a:r>
          </a:p>
          <a:p>
            <a:r>
              <a:rPr lang="en-US"/>
              <a:t>Applications and Impact of AI and ML</a:t>
            </a:r>
            <a:endParaRPr lang="en-IN"/>
          </a:p>
        </p:txBody>
      </p:sp>
      <p:sp>
        <p:nvSpPr>
          <p:cNvPr id="3" name="Title 2">
            <a:extLst>
              <a:ext uri="{FF2B5EF4-FFF2-40B4-BE49-F238E27FC236}">
                <a16:creationId xmlns:a16="http://schemas.microsoft.com/office/drawing/2014/main" id="{F7E5630A-7B63-DF90-64FA-A91BBC089043}"/>
              </a:ext>
            </a:extLst>
          </p:cNvPr>
          <p:cNvSpPr>
            <a:spLocks noGrp="1"/>
          </p:cNvSpPr>
          <p:nvPr>
            <p:ph type="title"/>
          </p:nvPr>
        </p:nvSpPr>
        <p:spPr>
          <a:xfrm>
            <a:off x="612647" y="664108"/>
            <a:ext cx="8467558" cy="1554480"/>
          </a:xfrm>
        </p:spPr>
        <p:txBody>
          <a:bodyPr anchor="b">
            <a:normAutofit/>
          </a:bodyPr>
          <a:lstStyle/>
          <a:p>
            <a:r>
              <a:rPr lang="en-IN"/>
              <a:t>Agenda Overview</a:t>
            </a:r>
          </a:p>
        </p:txBody>
      </p:sp>
    </p:spTree>
    <p:extLst>
      <p:ext uri="{BB962C8B-B14F-4D97-AF65-F5344CB8AC3E}">
        <p14:creationId xmlns:p14="http://schemas.microsoft.com/office/powerpoint/2010/main" val="218292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bundance of medical icons in geometric figures">
            <a:extLst>
              <a:ext uri="{FF2B5EF4-FFF2-40B4-BE49-F238E27FC236}">
                <a16:creationId xmlns:a16="http://schemas.microsoft.com/office/drawing/2014/main" id="{D6E8D8B1-20D6-4889-A316-9351F9BFCEC6}"/>
              </a:ext>
            </a:extLst>
          </p:cNvPr>
          <p:cNvPicPr>
            <a:picLocks noGrp="1" noChangeAspect="1"/>
          </p:cNvPicPr>
          <p:nvPr>
            <p:ph type="pic" sz="quarter" idx="13"/>
          </p:nvPr>
        </p:nvPicPr>
        <p:blipFill>
          <a:blip r:embed="rId3"/>
          <a:stretch/>
        </p:blipFill>
        <p:spPr>
          <a:xfrm>
            <a:off x="5917720" y="1405545"/>
            <a:ext cx="6274279" cy="4046909"/>
          </a:xfrm>
          <a:noFill/>
        </p:spPr>
      </p:pic>
      <p:sp>
        <p:nvSpPr>
          <p:cNvPr id="5" name="TextBox 4">
            <a:extLst>
              <a:ext uri="{FF2B5EF4-FFF2-40B4-BE49-F238E27FC236}">
                <a16:creationId xmlns:a16="http://schemas.microsoft.com/office/drawing/2014/main" id="{347F2AEB-1646-478B-950C-DA13FD3AC0F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774" y="1744168"/>
            <a:ext cx="4572000" cy="4620055"/>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Revolutionizing Diagnostics</a:t>
            </a:r>
          </a:p>
          <a:p>
            <a:pPr marL="0" lvl="1" indent="0">
              <a:spcBef>
                <a:spcPts val="1000"/>
              </a:spcBef>
              <a:spcAft>
                <a:spcPts val="600"/>
              </a:spcAft>
              <a:buFont typeface="Arial" panose="020B0604020202020204" pitchFamily="34" charset="0"/>
              <a:buNone/>
            </a:pPr>
            <a:r>
              <a:rPr lang="en-US" sz="1400"/>
              <a:t>AI and ML technologies are transforming diagnostics by enhancing the accuracy and speed of medical evaluations.</a:t>
            </a:r>
          </a:p>
          <a:p>
            <a:pPr marL="0" indent="0">
              <a:spcBef>
                <a:spcPts val="2500"/>
              </a:spcBef>
              <a:spcAft>
                <a:spcPts val="600"/>
              </a:spcAft>
              <a:buFont typeface="Arial" panose="020B0604020202020204" pitchFamily="34" charset="0"/>
              <a:buNone/>
            </a:pPr>
            <a:r>
              <a:rPr lang="en-US" sz="1400" b="1"/>
              <a:t>Personalized Medicine</a:t>
            </a:r>
          </a:p>
          <a:p>
            <a:pPr marL="0" lvl="1" indent="0">
              <a:spcBef>
                <a:spcPts val="1000"/>
              </a:spcBef>
              <a:spcAft>
                <a:spcPts val="600"/>
              </a:spcAft>
              <a:buFont typeface="Arial" panose="020B0604020202020204" pitchFamily="34" charset="0"/>
              <a:buNone/>
            </a:pPr>
            <a:r>
              <a:rPr lang="en-US" sz="1400"/>
              <a:t>These technologies enable personalized medicine by tailoring treatment plans to individual patient needs based on their unique data.</a:t>
            </a:r>
          </a:p>
          <a:p>
            <a:pPr marL="0" indent="0">
              <a:spcBef>
                <a:spcPts val="2500"/>
              </a:spcBef>
              <a:spcAft>
                <a:spcPts val="600"/>
              </a:spcAft>
              <a:buFont typeface="Arial" panose="020B0604020202020204" pitchFamily="34" charset="0"/>
              <a:buNone/>
            </a:pPr>
            <a:r>
              <a:rPr lang="en-US" sz="1400" b="1"/>
              <a:t>Patient Care Management</a:t>
            </a:r>
          </a:p>
          <a:p>
            <a:pPr marL="0" lvl="1" indent="0">
              <a:spcBef>
                <a:spcPts val="1000"/>
              </a:spcBef>
              <a:spcAft>
                <a:spcPts val="600"/>
              </a:spcAft>
              <a:buFont typeface="Arial" panose="020B0604020202020204" pitchFamily="34" charset="0"/>
              <a:buNone/>
            </a:pPr>
            <a:r>
              <a:rPr lang="en-US" sz="1400"/>
              <a:t>AI and ML improve patient care management, ensuring better communication and monitoring of patient health over time.</a:t>
            </a:r>
          </a:p>
        </p:txBody>
      </p:sp>
      <p:sp>
        <p:nvSpPr>
          <p:cNvPr id="3" name="Title 2">
            <a:extLst>
              <a:ext uri="{FF2B5EF4-FFF2-40B4-BE49-F238E27FC236}">
                <a16:creationId xmlns:a16="http://schemas.microsoft.com/office/drawing/2014/main" id="{B172C615-FA17-E205-4729-AB82B1578997}"/>
              </a:ext>
            </a:extLst>
          </p:cNvPr>
          <p:cNvSpPr>
            <a:spLocks noGrp="1"/>
          </p:cNvSpPr>
          <p:nvPr>
            <p:ph type="title"/>
          </p:nvPr>
        </p:nvSpPr>
        <p:spPr>
          <a:xfrm>
            <a:off x="612647" y="320040"/>
            <a:ext cx="6226769" cy="1261872"/>
          </a:xfrm>
        </p:spPr>
        <p:txBody>
          <a:bodyPr vert="horz" lIns="91440" tIns="45720" rIns="91440" bIns="45720" rtlCol="0" anchor="b">
            <a:normAutofit/>
          </a:bodyPr>
          <a:lstStyle/>
          <a:p>
            <a:pPr>
              <a:lnSpc>
                <a:spcPct val="110000"/>
              </a:lnSpc>
            </a:pPr>
            <a:r>
              <a:rPr lang="en-US" sz="3400" b="0" kern="1200" cap="all" spc="300" baseline="0">
                <a:highlight>
                  <a:srgbClr val="000000"/>
                </a:highlight>
                <a:latin typeface="+mj-lt"/>
                <a:ea typeface="+mj-ea"/>
                <a:cs typeface="+mj-cs"/>
              </a:rPr>
              <a:t>AI and ML in Healthcare</a:t>
            </a:r>
          </a:p>
        </p:txBody>
      </p:sp>
    </p:spTree>
    <p:extLst>
      <p:ext uri="{BB962C8B-B14F-4D97-AF65-F5344CB8AC3E}">
        <p14:creationId xmlns:p14="http://schemas.microsoft.com/office/powerpoint/2010/main" val="1363227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lurred financial stock market data and graph">
            <a:extLst>
              <a:ext uri="{FF2B5EF4-FFF2-40B4-BE49-F238E27FC236}">
                <a16:creationId xmlns:a16="http://schemas.microsoft.com/office/drawing/2014/main" id="{022806D7-A860-4576-B657-9208A87B59A5}"/>
              </a:ext>
            </a:extLst>
          </p:cNvPr>
          <p:cNvPicPr>
            <a:picLocks noGrp="1" noChangeAspect="1"/>
          </p:cNvPicPr>
          <p:nvPr>
            <p:ph type="pic" sz="quarter" idx="13"/>
          </p:nvPr>
        </p:nvPicPr>
        <p:blipFill>
          <a:blip r:embed="rId3"/>
          <a:srcRect l="28682" r="9333" b="-1"/>
          <a:stretch>
            <a:fillRect/>
          </a:stretch>
        </p:blipFill>
        <p:spPr>
          <a:xfrm>
            <a:off x="5917720" y="10"/>
            <a:ext cx="6274279" cy="6857990"/>
          </a:xfrm>
          <a:noFill/>
        </p:spPr>
      </p:pic>
      <p:sp>
        <p:nvSpPr>
          <p:cNvPr id="5" name="TextBox 4">
            <a:extLst>
              <a:ext uri="{FF2B5EF4-FFF2-40B4-BE49-F238E27FC236}">
                <a16:creationId xmlns:a16="http://schemas.microsoft.com/office/drawing/2014/main" id="{8074E83C-C5E9-4F87-96CF-2451F559FEC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774" y="1744168"/>
            <a:ext cx="4572000" cy="4620055"/>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Fraud Detection</a:t>
            </a:r>
          </a:p>
          <a:p>
            <a:pPr marL="0" lvl="1" indent="0">
              <a:spcBef>
                <a:spcPts val="1000"/>
              </a:spcBef>
              <a:spcAft>
                <a:spcPts val="600"/>
              </a:spcAft>
              <a:buFont typeface="Arial" panose="020B0604020202020204" pitchFamily="34" charset="0"/>
              <a:buNone/>
            </a:pPr>
            <a:r>
              <a:rPr lang="en-US" sz="1400"/>
              <a:t>AI and ML algorithms are utilized to detect fraudulent activities in real-time, ensuring the security of financial transactions.</a:t>
            </a:r>
          </a:p>
          <a:p>
            <a:pPr marL="0" indent="0">
              <a:spcBef>
                <a:spcPts val="2500"/>
              </a:spcBef>
              <a:spcAft>
                <a:spcPts val="600"/>
              </a:spcAft>
              <a:buFont typeface="Arial" panose="020B0604020202020204" pitchFamily="34" charset="0"/>
              <a:buNone/>
            </a:pPr>
            <a:r>
              <a:rPr lang="en-US" sz="1400" b="1"/>
              <a:t>Algorithmic Trading</a:t>
            </a:r>
          </a:p>
          <a:p>
            <a:pPr marL="0" lvl="1" indent="0">
              <a:spcBef>
                <a:spcPts val="1000"/>
              </a:spcBef>
              <a:spcAft>
                <a:spcPts val="600"/>
              </a:spcAft>
              <a:buFont typeface="Arial" panose="020B0604020202020204" pitchFamily="34" charset="0"/>
              <a:buNone/>
            </a:pPr>
            <a:r>
              <a:rPr lang="en-US" sz="1400"/>
              <a:t>Algorithmic trading leverages AI and ML to analyze market data and execute trades at optimal times, maximizing profits.</a:t>
            </a:r>
          </a:p>
          <a:p>
            <a:pPr marL="0" indent="0">
              <a:spcBef>
                <a:spcPts val="2500"/>
              </a:spcBef>
              <a:spcAft>
                <a:spcPts val="600"/>
              </a:spcAft>
              <a:buFont typeface="Arial" panose="020B0604020202020204" pitchFamily="34" charset="0"/>
              <a:buNone/>
            </a:pPr>
            <a:r>
              <a:rPr lang="en-US" sz="1400" b="1"/>
              <a:t>Risk Assessment</a:t>
            </a:r>
          </a:p>
          <a:p>
            <a:pPr marL="0" lvl="1" indent="0">
              <a:spcBef>
                <a:spcPts val="1000"/>
              </a:spcBef>
              <a:spcAft>
                <a:spcPts val="600"/>
              </a:spcAft>
              <a:buFont typeface="Arial" panose="020B0604020202020204" pitchFamily="34" charset="0"/>
              <a:buNone/>
            </a:pPr>
            <a:r>
              <a:rPr lang="en-US" sz="1400"/>
              <a:t>AI and ML help in assessing financial risks by analyzing historical data and predicting future trends, aiding in better decision-making.</a:t>
            </a:r>
          </a:p>
        </p:txBody>
      </p:sp>
      <p:sp>
        <p:nvSpPr>
          <p:cNvPr id="3" name="Title 2">
            <a:extLst>
              <a:ext uri="{FF2B5EF4-FFF2-40B4-BE49-F238E27FC236}">
                <a16:creationId xmlns:a16="http://schemas.microsoft.com/office/drawing/2014/main" id="{EED56120-5C79-E35C-58F3-F64AB3D653BF}"/>
              </a:ext>
            </a:extLst>
          </p:cNvPr>
          <p:cNvSpPr>
            <a:spLocks noGrp="1"/>
          </p:cNvSpPr>
          <p:nvPr>
            <p:ph type="title"/>
          </p:nvPr>
        </p:nvSpPr>
        <p:spPr>
          <a:xfrm>
            <a:off x="612647" y="320040"/>
            <a:ext cx="6226769" cy="1261872"/>
          </a:xfrm>
        </p:spPr>
        <p:txBody>
          <a:bodyPr vert="horz" lIns="91440" tIns="45720" rIns="91440" bIns="45720" rtlCol="0" anchor="b">
            <a:normAutofit/>
          </a:bodyPr>
          <a:lstStyle/>
          <a:p>
            <a:r>
              <a:rPr lang="en-US" sz="3700" b="0" kern="1200" cap="all" spc="300" baseline="0">
                <a:highlight>
                  <a:srgbClr val="000000"/>
                </a:highlight>
                <a:latin typeface="+mj-lt"/>
                <a:ea typeface="+mj-ea"/>
                <a:cs typeface="+mj-cs"/>
              </a:rPr>
              <a:t>AI and ML in Finance</a:t>
            </a:r>
          </a:p>
        </p:txBody>
      </p:sp>
    </p:spTree>
    <p:extLst>
      <p:ext uri="{BB962C8B-B14F-4D97-AF65-F5344CB8AC3E}">
        <p14:creationId xmlns:p14="http://schemas.microsoft.com/office/powerpoint/2010/main" val="2621998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I Artificial intelligence innovation internet computer technology">
            <a:extLst>
              <a:ext uri="{FF2B5EF4-FFF2-40B4-BE49-F238E27FC236}">
                <a16:creationId xmlns:a16="http://schemas.microsoft.com/office/drawing/2014/main" id="{E8A344E7-8506-48AC-9C72-2E132A2061CF}"/>
              </a:ext>
            </a:extLst>
          </p:cNvPr>
          <p:cNvPicPr>
            <a:picLocks noGrp="1" noChangeAspect="1"/>
          </p:cNvPicPr>
          <p:nvPr>
            <p:ph type="pic" sz="quarter" idx="13"/>
          </p:nvPr>
        </p:nvPicPr>
        <p:blipFill>
          <a:blip r:embed="rId3"/>
          <a:srcRect l="30411" r="29680" b="-1"/>
          <a:stretch>
            <a:fillRect/>
          </a:stretch>
        </p:blipFill>
        <p:spPr>
          <a:xfrm>
            <a:off x="8091732" y="10"/>
            <a:ext cx="4100267" cy="6857990"/>
          </a:xfrm>
          <a:noFill/>
        </p:spPr>
      </p:pic>
      <p:sp>
        <p:nvSpPr>
          <p:cNvPr id="5" name="TextBox 4">
            <a:extLst>
              <a:ext uri="{FF2B5EF4-FFF2-40B4-BE49-F238E27FC236}">
                <a16:creationId xmlns:a16="http://schemas.microsoft.com/office/drawing/2014/main" id="{5BCB074A-9EEC-412F-91AE-8AAA2F6BAB4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1728870"/>
            <a:ext cx="6858000" cy="4635354"/>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400" b="1"/>
              <a:t>Ethical Implications</a:t>
            </a:r>
          </a:p>
          <a:p>
            <a:pPr marL="0" lvl="1" indent="0">
              <a:lnSpc>
                <a:spcPct val="90000"/>
              </a:lnSpc>
              <a:spcBef>
                <a:spcPts val="1000"/>
              </a:spcBef>
              <a:spcAft>
                <a:spcPts val="600"/>
              </a:spcAft>
              <a:buFont typeface="Arial" panose="020B0604020202020204" pitchFamily="34" charset="0"/>
              <a:buNone/>
            </a:pPr>
            <a:r>
              <a:rPr lang="en-US" sz="1400"/>
              <a:t>The rapid advancement of AI and ML raises important ethical questions that need to be addressed proactively.</a:t>
            </a:r>
          </a:p>
          <a:p>
            <a:pPr marL="0" indent="0">
              <a:lnSpc>
                <a:spcPct val="90000"/>
              </a:lnSpc>
              <a:spcBef>
                <a:spcPts val="2500"/>
              </a:spcBef>
              <a:spcAft>
                <a:spcPts val="600"/>
              </a:spcAft>
              <a:buFont typeface="Arial" panose="020B0604020202020204" pitchFamily="34" charset="0"/>
              <a:buNone/>
            </a:pPr>
            <a:r>
              <a:rPr lang="en-US" sz="1400" b="1"/>
              <a:t>Bias in Algorithms</a:t>
            </a:r>
          </a:p>
          <a:p>
            <a:pPr marL="0" lvl="1" indent="0">
              <a:lnSpc>
                <a:spcPct val="90000"/>
              </a:lnSpc>
              <a:spcBef>
                <a:spcPts val="1000"/>
              </a:spcBef>
              <a:spcAft>
                <a:spcPts val="600"/>
              </a:spcAft>
              <a:buFont typeface="Arial" panose="020B0604020202020204" pitchFamily="34" charset="0"/>
              <a:buNone/>
            </a:pPr>
            <a:r>
              <a:rPr lang="en-US" sz="1400"/>
              <a:t>Bias in algorithms can lead to unfair outcomes, demanding a careful examination of data and model training.</a:t>
            </a:r>
          </a:p>
          <a:p>
            <a:pPr marL="0" indent="0">
              <a:lnSpc>
                <a:spcPct val="90000"/>
              </a:lnSpc>
              <a:spcBef>
                <a:spcPts val="2500"/>
              </a:spcBef>
              <a:spcAft>
                <a:spcPts val="600"/>
              </a:spcAft>
              <a:buFont typeface="Arial" panose="020B0604020202020204" pitchFamily="34" charset="0"/>
              <a:buNone/>
            </a:pPr>
            <a:r>
              <a:rPr lang="en-US" sz="1400" b="1"/>
              <a:t>Job Displacement</a:t>
            </a:r>
          </a:p>
          <a:p>
            <a:pPr marL="0" lvl="1" indent="0">
              <a:lnSpc>
                <a:spcPct val="90000"/>
              </a:lnSpc>
              <a:spcBef>
                <a:spcPts val="1000"/>
              </a:spcBef>
              <a:spcAft>
                <a:spcPts val="600"/>
              </a:spcAft>
              <a:buFont typeface="Arial" panose="020B0604020202020204" pitchFamily="34" charset="0"/>
              <a:buNone/>
            </a:pPr>
            <a:r>
              <a:rPr lang="en-US" sz="1400"/>
              <a:t>AI and ML have the potential to displace jobs, necessitating discussions on workforce transition and retraining.</a:t>
            </a:r>
          </a:p>
          <a:p>
            <a:pPr marL="0" indent="0">
              <a:lnSpc>
                <a:spcPct val="90000"/>
              </a:lnSpc>
              <a:spcBef>
                <a:spcPts val="2500"/>
              </a:spcBef>
              <a:spcAft>
                <a:spcPts val="600"/>
              </a:spcAft>
              <a:buFont typeface="Arial" panose="020B0604020202020204" pitchFamily="34" charset="0"/>
              <a:buNone/>
            </a:pPr>
            <a:r>
              <a:rPr lang="en-US" sz="1400" b="1"/>
              <a:t>Data Privacy</a:t>
            </a:r>
          </a:p>
          <a:p>
            <a:pPr marL="0" lvl="1" indent="0">
              <a:lnSpc>
                <a:spcPct val="90000"/>
              </a:lnSpc>
              <a:spcBef>
                <a:spcPts val="1000"/>
              </a:spcBef>
              <a:spcAft>
                <a:spcPts val="600"/>
              </a:spcAft>
              <a:buFont typeface="Arial" panose="020B0604020202020204" pitchFamily="34" charset="0"/>
              <a:buNone/>
            </a:pPr>
            <a:r>
              <a:rPr lang="en-US" sz="1400"/>
              <a:t>Data privacy concerns arise as AI systems process vast amounts of personal information, requiring robust safeguards.</a:t>
            </a:r>
          </a:p>
        </p:txBody>
      </p:sp>
      <p:sp>
        <p:nvSpPr>
          <p:cNvPr id="3" name="Title 2">
            <a:extLst>
              <a:ext uri="{FF2B5EF4-FFF2-40B4-BE49-F238E27FC236}">
                <a16:creationId xmlns:a16="http://schemas.microsoft.com/office/drawing/2014/main" id="{16531F38-E251-AEB7-3DAC-671026924078}"/>
              </a:ext>
            </a:extLst>
          </p:cNvPr>
          <p:cNvSpPr>
            <a:spLocks noGrp="1"/>
          </p:cNvSpPr>
          <p:nvPr>
            <p:ph type="title"/>
          </p:nvPr>
        </p:nvSpPr>
        <p:spPr>
          <a:xfrm>
            <a:off x="612647" y="320040"/>
            <a:ext cx="8400908" cy="1261872"/>
          </a:xfrm>
        </p:spPr>
        <p:txBody>
          <a:bodyPr vert="horz" lIns="91440" tIns="45720" rIns="91440" bIns="45720" rtlCol="0" anchor="b">
            <a:normAutofit/>
          </a:bodyPr>
          <a:lstStyle/>
          <a:p>
            <a:pPr>
              <a:lnSpc>
                <a:spcPct val="110000"/>
              </a:lnSpc>
            </a:pPr>
            <a:r>
              <a:rPr lang="en-US" sz="3400" b="0" kern="1200" cap="all" spc="300" baseline="0">
                <a:highlight>
                  <a:srgbClr val="000000"/>
                </a:highlight>
                <a:latin typeface="+mj-lt"/>
                <a:ea typeface="+mj-ea"/>
                <a:cs typeface="+mj-cs"/>
              </a:rPr>
              <a:t>Future Trends and Ethical Considerations</a:t>
            </a:r>
          </a:p>
        </p:txBody>
      </p:sp>
    </p:spTree>
    <p:extLst>
      <p:ext uri="{BB962C8B-B14F-4D97-AF65-F5344CB8AC3E}">
        <p14:creationId xmlns:p14="http://schemas.microsoft.com/office/powerpoint/2010/main" val="2180842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1">
            <a:extLst>
              <a:ext uri="{FF2B5EF4-FFF2-40B4-BE49-F238E27FC236}">
                <a16:creationId xmlns:a16="http://schemas.microsoft.com/office/drawing/2014/main" id="{93B87390-1A43-E89F-47CB-1AA5F1474828}"/>
              </a:ext>
            </a:extLst>
          </p:cNvPr>
          <p:cNvGraphicFramePr>
            <a:graphicFrameLocks noGrp="1"/>
          </p:cNvGraphicFramePr>
          <p:nvPr>
            <p:ph sz="quarter" idx="14"/>
            <p:extLst>
              <p:ext uri="{D42A27DB-BD31-4B8C-83A1-F6EECF244321}">
                <p14:modId xmlns:p14="http://schemas.microsoft.com/office/powerpoint/2010/main" val="3567586171"/>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775" y="3622674"/>
          <a:ext cx="8431213" cy="1863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C6AC0661-A125-540F-E84B-A0335F9402AC}"/>
              </a:ext>
            </a:extLst>
          </p:cNvPr>
          <p:cNvSpPr>
            <a:spLocks noGrp="1"/>
          </p:cNvSpPr>
          <p:nvPr>
            <p:ph type="title"/>
          </p:nvPr>
        </p:nvSpPr>
        <p:spPr>
          <a:xfrm>
            <a:off x="612647" y="1627318"/>
            <a:ext cx="8430767" cy="1842020"/>
          </a:xfrm>
        </p:spPr>
        <p:txBody>
          <a:bodyPr anchor="b">
            <a:normAutofit/>
          </a:bodyPr>
          <a:lstStyle/>
          <a:p>
            <a:r>
              <a:rPr lang="en-IN"/>
              <a:t>Conclusion</a:t>
            </a:r>
          </a:p>
        </p:txBody>
      </p:sp>
    </p:spTree>
    <p:extLst>
      <p:ext uri="{BB962C8B-B14F-4D97-AF65-F5344CB8AC3E}">
        <p14:creationId xmlns:p14="http://schemas.microsoft.com/office/powerpoint/2010/main" val="31326533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529EC8-0732-673B-CB14-8D6601264DB4}"/>
              </a:ext>
            </a:extLst>
          </p:cNvPr>
          <p:cNvSpPr>
            <a:spLocks noGrp="1"/>
          </p:cNvSpPr>
          <p:nvPr>
            <p:ph sz="quarter" idx="14"/>
          </p:nvPr>
        </p:nvSpPr>
        <p:spPr/>
        <p:txBody>
          <a:bodyPr/>
          <a:lstStyle/>
          <a:p>
            <a:r>
              <a:rPr lang="en-IN" dirty="0"/>
              <a:t>Nikhil Shah</a:t>
            </a:r>
          </a:p>
          <a:p>
            <a:r>
              <a:rPr lang="en-IN" dirty="0">
                <a:hlinkClick r:id="rId2"/>
              </a:rPr>
              <a:t>nikhilshah.net@hotmail.com</a:t>
            </a:r>
            <a:endParaRPr lang="en-IN" dirty="0"/>
          </a:p>
          <a:p>
            <a:r>
              <a:rPr lang="en-IN" dirty="0"/>
              <a:t>8975089722</a:t>
            </a:r>
          </a:p>
        </p:txBody>
      </p:sp>
      <p:sp>
        <p:nvSpPr>
          <p:cNvPr id="3" name="Title 2">
            <a:extLst>
              <a:ext uri="{FF2B5EF4-FFF2-40B4-BE49-F238E27FC236}">
                <a16:creationId xmlns:a16="http://schemas.microsoft.com/office/drawing/2014/main" id="{8B0320B6-F11D-2C79-4306-A354F5A89AC2}"/>
              </a:ext>
            </a:extLst>
          </p:cNvPr>
          <p:cNvSpPr>
            <a:spLocks noGrp="1"/>
          </p:cNvSpPr>
          <p:nvPr>
            <p:ph type="title"/>
          </p:nvPr>
        </p:nvSpPr>
        <p:spPr>
          <a:xfrm>
            <a:off x="612647" y="1627318"/>
            <a:ext cx="9722200" cy="1842020"/>
          </a:xfrm>
        </p:spPr>
        <p:txBody>
          <a:bodyPr/>
          <a:lstStyle/>
          <a:p>
            <a:r>
              <a:rPr lang="en-IN" dirty="0"/>
              <a:t>Thanks and </a:t>
            </a:r>
            <a:r>
              <a:rPr lang="en-IN" dirty="0" err="1"/>
              <a:t>REgards</a:t>
            </a:r>
            <a:endParaRPr lang="en-IN" dirty="0"/>
          </a:p>
        </p:txBody>
      </p:sp>
    </p:spTree>
    <p:extLst>
      <p:ext uri="{BB962C8B-B14F-4D97-AF65-F5344CB8AC3E}">
        <p14:creationId xmlns:p14="http://schemas.microsoft.com/office/powerpoint/2010/main" val="3863355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E12ECA60-2E60-3428-D2D1-2C4A3ACC96D5}"/>
              </a:ext>
            </a:extLst>
          </p:cNvPr>
          <p:cNvSpPr>
            <a:spLocks noGrp="1"/>
          </p:cNvSpPr>
          <p:nvPr>
            <p:ph type="subTitle" idx="1"/>
          </p:nvPr>
        </p:nvSpPr>
        <p:spPr>
          <a:xfrm>
            <a:off x="265176" y="484632"/>
            <a:ext cx="7772400" cy="594360"/>
          </a:xfrm>
        </p:spPr>
        <p:txBody>
          <a:bodyPr/>
          <a:lstStyle/>
          <a:p>
            <a:endParaRPr lang="en-US"/>
          </a:p>
        </p:txBody>
      </p:sp>
      <p:sp>
        <p:nvSpPr>
          <p:cNvPr id="3" name="Title 2">
            <a:extLst>
              <a:ext uri="{FF2B5EF4-FFF2-40B4-BE49-F238E27FC236}">
                <a16:creationId xmlns:a16="http://schemas.microsoft.com/office/drawing/2014/main" id="{9FAA8311-7A54-1FC5-426C-00E0F54E657F}"/>
              </a:ext>
            </a:extLst>
          </p:cNvPr>
          <p:cNvSpPr>
            <a:spLocks noGrp="1"/>
          </p:cNvSpPr>
          <p:nvPr>
            <p:ph type="ctrTitle"/>
          </p:nvPr>
        </p:nvSpPr>
        <p:spPr>
          <a:xfrm>
            <a:off x="274319" y="1801368"/>
            <a:ext cx="8602201" cy="4572000"/>
          </a:xfrm>
        </p:spPr>
        <p:txBody>
          <a:bodyPr anchor="b">
            <a:normAutofit/>
          </a:bodyPr>
          <a:lstStyle/>
          <a:p>
            <a:r>
              <a:rPr lang="en-IN"/>
              <a:t>Understanding Artificial Intelligence (AI)</a:t>
            </a:r>
          </a:p>
        </p:txBody>
      </p:sp>
    </p:spTree>
    <p:extLst>
      <p:ext uri="{BB962C8B-B14F-4D97-AF65-F5344CB8AC3E}">
        <p14:creationId xmlns:p14="http://schemas.microsoft.com/office/powerpoint/2010/main" val="2091474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C44F73-BC91-A8F6-3330-B7F27820F583}"/>
              </a:ext>
            </a:extLst>
          </p:cNvPr>
          <p:cNvSpPr>
            <a:spLocks noGrp="1"/>
          </p:cNvSpPr>
          <p:nvPr>
            <p:ph type="title"/>
          </p:nvPr>
        </p:nvSpPr>
        <p:spPr>
          <a:xfrm>
            <a:off x="614676" y="877457"/>
            <a:ext cx="10964675" cy="1059294"/>
          </a:xfrm>
        </p:spPr>
        <p:txBody>
          <a:bodyPr anchor="t">
            <a:normAutofit/>
          </a:bodyPr>
          <a:lstStyle/>
          <a:p>
            <a:r>
              <a:rPr lang="en-IN"/>
              <a:t>Definition and History of AI</a:t>
            </a:r>
          </a:p>
        </p:txBody>
      </p:sp>
      <p:graphicFrame>
        <p:nvGraphicFramePr>
          <p:cNvPr id="4" name="Content Placeholder 4">
            <a:extLst>
              <a:ext uri="{FF2B5EF4-FFF2-40B4-BE49-F238E27FC236}">
                <a16:creationId xmlns:a16="http://schemas.microsoft.com/office/drawing/2014/main" id="{0C1E1836-9693-4521-92A7-37396DAA0ECD}"/>
              </a:ext>
            </a:extLst>
          </p:cNvPr>
          <p:cNvGraphicFramePr>
            <a:graphicFrameLocks noGrp="1"/>
          </p:cNvGraphicFramePr>
          <p:nvPr>
            <p:ph idx="1"/>
            <p:extLst>
              <p:ext uri="{D42A27DB-BD31-4B8C-83A1-F6EECF244321}">
                <p14:modId xmlns:p14="http://schemas.microsoft.com/office/powerpoint/2010/main" val="55293753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612647" y="2241550"/>
          <a:ext cx="10966705" cy="4067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31116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rtificial Intelligence digital concept with brain shape">
            <a:extLst>
              <a:ext uri="{FF2B5EF4-FFF2-40B4-BE49-F238E27FC236}">
                <a16:creationId xmlns:a16="http://schemas.microsoft.com/office/drawing/2014/main" id="{7C5E143A-23AD-431B-8BBB-1AD0D83C5E5A}"/>
              </a:ext>
            </a:extLst>
          </p:cNvPr>
          <p:cNvPicPr>
            <a:picLocks noGrp="1" noChangeAspect="1"/>
          </p:cNvPicPr>
          <p:nvPr>
            <p:ph type="pic" sz="quarter" idx="18"/>
          </p:nvPr>
        </p:nvPicPr>
        <p:blipFill>
          <a:blip r:embed="rId3"/>
          <a:srcRect l="19666" r="18128"/>
          <a:stretch>
            <a:fillRect/>
          </a:stretch>
        </p:blipFill>
        <p:spPr>
          <a:xfrm>
            <a:off x="20" y="10"/>
            <a:ext cx="7584124" cy="6857990"/>
          </a:xfrm>
          <a:noFill/>
        </p:spPr>
      </p:pic>
      <p:sp>
        <p:nvSpPr>
          <p:cNvPr id="5" name="TextBox 4">
            <a:extLst>
              <a:ext uri="{FF2B5EF4-FFF2-40B4-BE49-F238E27FC236}">
                <a16:creationId xmlns:a16="http://schemas.microsoft.com/office/drawing/2014/main" id="{D87C5EA3-1E10-439B-BE91-99A26EC90A5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12790" y="2256079"/>
            <a:ext cx="3401568" cy="4052646"/>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300" b="1"/>
              <a:t>Narrow AI</a:t>
            </a:r>
          </a:p>
          <a:p>
            <a:pPr marL="0" lvl="1" indent="0">
              <a:lnSpc>
                <a:spcPct val="90000"/>
              </a:lnSpc>
              <a:spcBef>
                <a:spcPts val="1000"/>
              </a:spcBef>
              <a:spcAft>
                <a:spcPts val="600"/>
              </a:spcAft>
              <a:buFont typeface="Arial" panose="020B0604020202020204" pitchFamily="34" charset="0"/>
              <a:buNone/>
            </a:pPr>
            <a:r>
              <a:rPr lang="en-US" sz="1300"/>
              <a:t>Narrow AI is designed to perform specific tasks effectively, like voice assistants or recommendation systems.</a:t>
            </a:r>
          </a:p>
          <a:p>
            <a:pPr marL="0" indent="0">
              <a:lnSpc>
                <a:spcPct val="90000"/>
              </a:lnSpc>
              <a:spcBef>
                <a:spcPts val="2500"/>
              </a:spcBef>
              <a:spcAft>
                <a:spcPts val="600"/>
              </a:spcAft>
              <a:buFont typeface="Arial" panose="020B0604020202020204" pitchFamily="34" charset="0"/>
              <a:buNone/>
            </a:pPr>
            <a:r>
              <a:rPr lang="en-US" sz="1300" b="1"/>
              <a:t>General AI</a:t>
            </a:r>
          </a:p>
          <a:p>
            <a:pPr marL="0" lvl="1" indent="0">
              <a:lnSpc>
                <a:spcPct val="90000"/>
              </a:lnSpc>
              <a:spcBef>
                <a:spcPts val="1000"/>
              </a:spcBef>
              <a:spcAft>
                <a:spcPts val="600"/>
              </a:spcAft>
              <a:buFont typeface="Arial" panose="020B0604020202020204" pitchFamily="34" charset="0"/>
              <a:buNone/>
            </a:pPr>
            <a:r>
              <a:rPr lang="en-US" sz="1300"/>
              <a:t>General AI possesses the capability to perform any intellectual task that a human can do, allowing for a wide range of applications.</a:t>
            </a:r>
          </a:p>
          <a:p>
            <a:pPr marL="0" indent="0">
              <a:lnSpc>
                <a:spcPct val="90000"/>
              </a:lnSpc>
              <a:spcBef>
                <a:spcPts val="2500"/>
              </a:spcBef>
              <a:spcAft>
                <a:spcPts val="600"/>
              </a:spcAft>
              <a:buFont typeface="Arial" panose="020B0604020202020204" pitchFamily="34" charset="0"/>
              <a:buNone/>
            </a:pPr>
            <a:r>
              <a:rPr lang="en-US" sz="1300" b="1"/>
              <a:t>Superintelligent AI</a:t>
            </a:r>
          </a:p>
          <a:p>
            <a:pPr marL="0" lvl="1" indent="0">
              <a:lnSpc>
                <a:spcPct val="90000"/>
              </a:lnSpc>
              <a:spcBef>
                <a:spcPts val="1000"/>
              </a:spcBef>
              <a:spcAft>
                <a:spcPts val="600"/>
              </a:spcAft>
              <a:buFont typeface="Arial" panose="020B0604020202020204" pitchFamily="34" charset="0"/>
              <a:buNone/>
            </a:pPr>
            <a:r>
              <a:rPr lang="en-US" sz="1300"/>
              <a:t>Superintelligent AI exceeds human intelligence in every aspect, potentially revolutionizing problem-solving and decision-making.</a:t>
            </a:r>
          </a:p>
        </p:txBody>
      </p:sp>
      <p:sp>
        <p:nvSpPr>
          <p:cNvPr id="3" name="Title 2">
            <a:extLst>
              <a:ext uri="{FF2B5EF4-FFF2-40B4-BE49-F238E27FC236}">
                <a16:creationId xmlns:a16="http://schemas.microsoft.com/office/drawing/2014/main" id="{81E641F1-2429-AA5D-B9E2-5771FCF4177F}"/>
              </a:ext>
            </a:extLst>
          </p:cNvPr>
          <p:cNvSpPr>
            <a:spLocks noGrp="1"/>
          </p:cNvSpPr>
          <p:nvPr>
            <p:ph type="title"/>
          </p:nvPr>
        </p:nvSpPr>
        <p:spPr>
          <a:xfrm>
            <a:off x="6665484" y="583413"/>
            <a:ext cx="4948747" cy="1527048"/>
          </a:xfrm>
        </p:spPr>
        <p:txBody>
          <a:bodyPr vert="horz" lIns="91440" tIns="45720" rIns="91440" bIns="45720" rtlCol="0" anchor="b">
            <a:normAutofit/>
          </a:bodyPr>
          <a:lstStyle/>
          <a:p>
            <a:pPr>
              <a:lnSpc>
                <a:spcPct val="110000"/>
              </a:lnSpc>
            </a:pPr>
            <a:r>
              <a:rPr lang="en-US" sz="2800" b="0" kern="1200" cap="all" spc="300" baseline="0">
                <a:highlight>
                  <a:srgbClr val="000000"/>
                </a:highlight>
                <a:latin typeface="+mj-lt"/>
                <a:ea typeface="+mj-ea"/>
                <a:cs typeface="+mj-cs"/>
              </a:rPr>
              <a:t>Types of AI (Narrow AI, General AI, Superintelligent AI)</a:t>
            </a:r>
          </a:p>
        </p:txBody>
      </p:sp>
    </p:spTree>
    <p:extLst>
      <p:ext uri="{BB962C8B-B14F-4D97-AF65-F5344CB8AC3E}">
        <p14:creationId xmlns:p14="http://schemas.microsoft.com/office/powerpoint/2010/main" val="2551780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I Artificial intelligence abstract neural network future technology internet of things big data">
            <a:extLst>
              <a:ext uri="{FF2B5EF4-FFF2-40B4-BE49-F238E27FC236}">
                <a16:creationId xmlns:a16="http://schemas.microsoft.com/office/drawing/2014/main" id="{073BA330-A1FE-4619-BB2A-D0740044CD79}"/>
              </a:ext>
            </a:extLst>
          </p:cNvPr>
          <p:cNvPicPr>
            <a:picLocks noGrp="1" noChangeAspect="1"/>
          </p:cNvPicPr>
          <p:nvPr>
            <p:ph type="pic" sz="quarter" idx="13"/>
          </p:nvPr>
        </p:nvPicPr>
        <p:blipFill>
          <a:blip r:embed="rId3"/>
          <a:srcRect l="27546" r="28454"/>
          <a:stretch>
            <a:fillRect/>
          </a:stretch>
        </p:blipFill>
        <p:spPr>
          <a:xfrm>
            <a:off x="20" y="1"/>
            <a:ext cx="4023340" cy="6858000"/>
          </a:xfrm>
          <a:noFill/>
        </p:spPr>
      </p:pic>
      <p:sp>
        <p:nvSpPr>
          <p:cNvPr id="5" name="TextBox 4">
            <a:extLst>
              <a:ext uri="{FF2B5EF4-FFF2-40B4-BE49-F238E27FC236}">
                <a16:creationId xmlns:a16="http://schemas.microsoft.com/office/drawing/2014/main" id="{0CA9916A-1679-417F-A5E4-93746B982A5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45736" y="1725386"/>
            <a:ext cx="6858000" cy="4638838"/>
          </a:xfrm>
          <a:prstGeom prst="rect">
            <a:avLst/>
          </a:prstGeom>
        </p:spPr>
        <p:txBody>
          <a:bodyPr>
            <a:normAutofit/>
          </a:bodyPr>
          <a:lstStyle/>
          <a:p>
            <a:pPr marL="0" indent="0">
              <a:lnSpc>
                <a:spcPct val="90000"/>
              </a:lnSpc>
              <a:spcBef>
                <a:spcPts val="2500"/>
              </a:spcBef>
              <a:spcAft>
                <a:spcPts val="600"/>
              </a:spcAft>
              <a:buFont typeface="Arial" panose="020B0604020202020204" pitchFamily="34" charset="0"/>
              <a:buNone/>
            </a:pPr>
            <a:r>
              <a:rPr lang="en-US" sz="1400" b="1"/>
              <a:t>Machine Learning</a:t>
            </a:r>
          </a:p>
          <a:p>
            <a:pPr marL="0" lvl="1" indent="0">
              <a:lnSpc>
                <a:spcPct val="90000"/>
              </a:lnSpc>
              <a:spcBef>
                <a:spcPts val="1000"/>
              </a:spcBef>
              <a:spcAft>
                <a:spcPts val="600"/>
              </a:spcAft>
              <a:buFont typeface="Arial" panose="020B0604020202020204" pitchFamily="34" charset="0"/>
              <a:buNone/>
            </a:pPr>
            <a:r>
              <a:rPr lang="en-US" sz="1400"/>
              <a:t>Machine learning is a subset of AI that enables systems to learn and make predictions based on data.</a:t>
            </a:r>
          </a:p>
          <a:p>
            <a:pPr marL="0" indent="0">
              <a:lnSpc>
                <a:spcPct val="90000"/>
              </a:lnSpc>
              <a:spcBef>
                <a:spcPts val="2500"/>
              </a:spcBef>
              <a:spcAft>
                <a:spcPts val="600"/>
              </a:spcAft>
              <a:buFont typeface="Arial" panose="020B0604020202020204" pitchFamily="34" charset="0"/>
              <a:buNone/>
            </a:pPr>
            <a:r>
              <a:rPr lang="en-US" sz="1400" b="1"/>
              <a:t>Neural Networks</a:t>
            </a:r>
          </a:p>
          <a:p>
            <a:pPr marL="0" lvl="1" indent="0">
              <a:lnSpc>
                <a:spcPct val="90000"/>
              </a:lnSpc>
              <a:spcBef>
                <a:spcPts val="1000"/>
              </a:spcBef>
              <a:spcAft>
                <a:spcPts val="600"/>
              </a:spcAft>
              <a:buFont typeface="Arial" panose="020B0604020202020204" pitchFamily="34" charset="0"/>
              <a:buNone/>
            </a:pPr>
            <a:r>
              <a:rPr lang="en-US" sz="1400"/>
              <a:t>Neural networks are computational models inspired by the human brain, used for recognizing patterns and processing complex data.</a:t>
            </a:r>
          </a:p>
          <a:p>
            <a:pPr marL="0" indent="0">
              <a:lnSpc>
                <a:spcPct val="90000"/>
              </a:lnSpc>
              <a:spcBef>
                <a:spcPts val="2500"/>
              </a:spcBef>
              <a:spcAft>
                <a:spcPts val="600"/>
              </a:spcAft>
              <a:buFont typeface="Arial" panose="020B0604020202020204" pitchFamily="34" charset="0"/>
              <a:buNone/>
            </a:pPr>
            <a:r>
              <a:rPr lang="en-US" sz="1400" b="1"/>
              <a:t>Natural Language Processing</a:t>
            </a:r>
          </a:p>
          <a:p>
            <a:pPr marL="0" lvl="1" indent="0">
              <a:lnSpc>
                <a:spcPct val="90000"/>
              </a:lnSpc>
              <a:spcBef>
                <a:spcPts val="1000"/>
              </a:spcBef>
              <a:spcAft>
                <a:spcPts val="600"/>
              </a:spcAft>
              <a:buFont typeface="Arial" panose="020B0604020202020204" pitchFamily="34" charset="0"/>
              <a:buNone/>
            </a:pPr>
            <a:r>
              <a:rPr lang="en-US" sz="1400"/>
              <a:t>Natural language processing (NLP) allows machines to understand and interpret human languages, facilitating human-computer interaction.</a:t>
            </a:r>
          </a:p>
          <a:p>
            <a:pPr marL="0" indent="0">
              <a:lnSpc>
                <a:spcPct val="90000"/>
              </a:lnSpc>
              <a:spcBef>
                <a:spcPts val="2500"/>
              </a:spcBef>
              <a:spcAft>
                <a:spcPts val="600"/>
              </a:spcAft>
              <a:buFont typeface="Arial" panose="020B0604020202020204" pitchFamily="34" charset="0"/>
              <a:buNone/>
            </a:pPr>
            <a:r>
              <a:rPr lang="en-US" sz="1400" b="1"/>
              <a:t>Robotics</a:t>
            </a:r>
          </a:p>
          <a:p>
            <a:pPr marL="0" lvl="1" indent="0">
              <a:lnSpc>
                <a:spcPct val="90000"/>
              </a:lnSpc>
              <a:spcBef>
                <a:spcPts val="1000"/>
              </a:spcBef>
              <a:spcAft>
                <a:spcPts val="600"/>
              </a:spcAft>
              <a:buFont typeface="Arial" panose="020B0604020202020204" pitchFamily="34" charset="0"/>
              <a:buNone/>
            </a:pPr>
            <a:r>
              <a:rPr lang="en-US" sz="1400"/>
              <a:t>Robotics involves the design and use of robots to perform tasks, often integrated with AI to enhance their capabilities.</a:t>
            </a:r>
          </a:p>
        </p:txBody>
      </p:sp>
      <p:sp>
        <p:nvSpPr>
          <p:cNvPr id="3" name="Title 2">
            <a:extLst>
              <a:ext uri="{FF2B5EF4-FFF2-40B4-BE49-F238E27FC236}">
                <a16:creationId xmlns:a16="http://schemas.microsoft.com/office/drawing/2014/main" id="{D4FB10F0-92A2-C9A4-1E6D-A9D3DC07882B}"/>
              </a:ext>
            </a:extLst>
          </p:cNvPr>
          <p:cNvSpPr>
            <a:spLocks noGrp="1"/>
          </p:cNvSpPr>
          <p:nvPr>
            <p:ph type="title"/>
          </p:nvPr>
        </p:nvSpPr>
        <p:spPr>
          <a:xfrm>
            <a:off x="3101537" y="320039"/>
            <a:ext cx="8502199" cy="1258389"/>
          </a:xfrm>
        </p:spPr>
        <p:txBody>
          <a:bodyPr vert="horz" lIns="91440" tIns="45720" rIns="91440" bIns="45720" rtlCol="0" anchor="b">
            <a:normAutofit/>
          </a:bodyPr>
          <a:lstStyle/>
          <a:p>
            <a:r>
              <a:rPr lang="en-US" b="0" kern="1200" cap="all" spc="300" baseline="0">
                <a:highlight>
                  <a:srgbClr val="000000"/>
                </a:highlight>
                <a:latin typeface="+mj-lt"/>
                <a:ea typeface="+mj-ea"/>
                <a:cs typeface="+mj-cs"/>
              </a:rPr>
              <a:t>Key Concepts in AI</a:t>
            </a:r>
          </a:p>
        </p:txBody>
      </p:sp>
    </p:spTree>
    <p:extLst>
      <p:ext uri="{BB962C8B-B14F-4D97-AF65-F5344CB8AC3E}">
        <p14:creationId xmlns:p14="http://schemas.microsoft.com/office/powerpoint/2010/main" val="184660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2510E1B0-0C2F-EC51-C90A-237A8E15A6D8}"/>
              </a:ext>
            </a:extLst>
          </p:cNvPr>
          <p:cNvSpPr>
            <a:spLocks noGrp="1"/>
          </p:cNvSpPr>
          <p:nvPr>
            <p:ph type="subTitle" idx="1"/>
          </p:nvPr>
        </p:nvSpPr>
        <p:spPr>
          <a:xfrm>
            <a:off x="265176" y="484632"/>
            <a:ext cx="7772400" cy="594360"/>
          </a:xfrm>
        </p:spPr>
        <p:txBody>
          <a:bodyPr/>
          <a:lstStyle/>
          <a:p>
            <a:endParaRPr lang="en-US"/>
          </a:p>
        </p:txBody>
      </p:sp>
      <p:sp>
        <p:nvSpPr>
          <p:cNvPr id="3" name="Title 2">
            <a:extLst>
              <a:ext uri="{FF2B5EF4-FFF2-40B4-BE49-F238E27FC236}">
                <a16:creationId xmlns:a16="http://schemas.microsoft.com/office/drawing/2014/main" id="{D6AF3F78-8A56-45FA-AB2F-FE212B943BD4}"/>
              </a:ext>
            </a:extLst>
          </p:cNvPr>
          <p:cNvSpPr>
            <a:spLocks noGrp="1"/>
          </p:cNvSpPr>
          <p:nvPr>
            <p:ph type="ctrTitle"/>
          </p:nvPr>
        </p:nvSpPr>
        <p:spPr>
          <a:xfrm>
            <a:off x="274319" y="1801368"/>
            <a:ext cx="8602201" cy="4572000"/>
          </a:xfrm>
        </p:spPr>
        <p:txBody>
          <a:bodyPr anchor="b">
            <a:normAutofit/>
          </a:bodyPr>
          <a:lstStyle/>
          <a:p>
            <a:r>
              <a:rPr lang="en-IN"/>
              <a:t>Overview of Machine Learning (ML)</a:t>
            </a:r>
          </a:p>
        </p:txBody>
      </p:sp>
    </p:spTree>
    <p:extLst>
      <p:ext uri="{BB962C8B-B14F-4D97-AF65-F5344CB8AC3E}">
        <p14:creationId xmlns:p14="http://schemas.microsoft.com/office/powerpoint/2010/main" val="14883460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Woman hand using smart phone Global communication network concept icon and line dot abstract background.">
            <a:extLst>
              <a:ext uri="{FF2B5EF4-FFF2-40B4-BE49-F238E27FC236}">
                <a16:creationId xmlns:a16="http://schemas.microsoft.com/office/drawing/2014/main" id="{538DB6FC-1DB3-4C86-9E05-9450B0057E7D}"/>
              </a:ext>
            </a:extLst>
          </p:cNvPr>
          <p:cNvPicPr>
            <a:picLocks noGrp="1" noChangeAspect="1"/>
          </p:cNvPicPr>
          <p:nvPr>
            <p:ph type="pic" sz="quarter" idx="18"/>
          </p:nvPr>
        </p:nvPicPr>
        <p:blipFill>
          <a:blip r:embed="rId3"/>
          <a:srcRect l="22865" r="14930"/>
          <a:stretch>
            <a:fillRect/>
          </a:stretch>
        </p:blipFill>
        <p:spPr>
          <a:xfrm>
            <a:off x="20" y="10"/>
            <a:ext cx="7584124" cy="6857990"/>
          </a:xfrm>
          <a:noFill/>
        </p:spPr>
      </p:pic>
      <p:sp>
        <p:nvSpPr>
          <p:cNvPr id="5" name="TextBox 4">
            <a:extLst>
              <a:ext uri="{FF2B5EF4-FFF2-40B4-BE49-F238E27FC236}">
                <a16:creationId xmlns:a16="http://schemas.microsoft.com/office/drawing/2014/main" id="{62100DBB-1E97-41B7-9449-635DAEDC4FFA}"/>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12790" y="2256079"/>
            <a:ext cx="3401568" cy="4052646"/>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Understanding Machine Learning</a:t>
            </a:r>
          </a:p>
          <a:p>
            <a:pPr marL="0" lvl="1" indent="0">
              <a:spcBef>
                <a:spcPts val="1000"/>
              </a:spcBef>
              <a:spcAft>
                <a:spcPts val="600"/>
              </a:spcAft>
              <a:buFont typeface="Arial" panose="020B0604020202020204" pitchFamily="34" charset="0"/>
              <a:buNone/>
            </a:pPr>
            <a:r>
              <a:rPr lang="en-US" sz="1400"/>
              <a:t>Machine Learning involves algorithms that allow computers to learn from data without explicit programming, enhancing their task performance.</a:t>
            </a:r>
          </a:p>
          <a:p>
            <a:pPr marL="0" indent="0">
              <a:spcBef>
                <a:spcPts val="2500"/>
              </a:spcBef>
              <a:spcAft>
                <a:spcPts val="600"/>
              </a:spcAft>
              <a:buFont typeface="Arial" panose="020B0604020202020204" pitchFamily="34" charset="0"/>
              <a:buNone/>
            </a:pPr>
            <a:r>
              <a:rPr lang="en-US" sz="1400" b="1"/>
              <a:t>Role in Artificial Intelligence</a:t>
            </a:r>
          </a:p>
          <a:p>
            <a:pPr marL="0" lvl="1" indent="0">
              <a:spcBef>
                <a:spcPts val="1000"/>
              </a:spcBef>
              <a:spcAft>
                <a:spcPts val="600"/>
              </a:spcAft>
              <a:buFont typeface="Arial" panose="020B0604020202020204" pitchFamily="34" charset="0"/>
              <a:buNone/>
            </a:pPr>
            <a:r>
              <a:rPr lang="en-US" sz="1400"/>
              <a:t>Machine Learning is a crucial part of AI, providing systems with the capability to adapt and improve over time based on new data.</a:t>
            </a:r>
          </a:p>
        </p:txBody>
      </p:sp>
      <p:sp>
        <p:nvSpPr>
          <p:cNvPr id="3" name="Title 2">
            <a:extLst>
              <a:ext uri="{FF2B5EF4-FFF2-40B4-BE49-F238E27FC236}">
                <a16:creationId xmlns:a16="http://schemas.microsoft.com/office/drawing/2014/main" id="{1A18AAEF-5F85-DDDD-E69A-19D16292931F}"/>
              </a:ext>
            </a:extLst>
          </p:cNvPr>
          <p:cNvSpPr>
            <a:spLocks noGrp="1"/>
          </p:cNvSpPr>
          <p:nvPr>
            <p:ph type="title"/>
          </p:nvPr>
        </p:nvSpPr>
        <p:spPr>
          <a:xfrm>
            <a:off x="6665484" y="583413"/>
            <a:ext cx="4948747" cy="1527048"/>
          </a:xfrm>
        </p:spPr>
        <p:txBody>
          <a:bodyPr vert="horz" lIns="91440" tIns="45720" rIns="91440" bIns="45720" rtlCol="0" anchor="b">
            <a:normAutofit/>
          </a:bodyPr>
          <a:lstStyle/>
          <a:p>
            <a:pPr>
              <a:lnSpc>
                <a:spcPct val="110000"/>
              </a:lnSpc>
            </a:pPr>
            <a:r>
              <a:rPr lang="en-US" sz="3100" b="0" kern="1200" cap="all" spc="300" baseline="0">
                <a:highlight>
                  <a:srgbClr val="000000"/>
                </a:highlight>
                <a:latin typeface="+mj-lt"/>
                <a:ea typeface="+mj-ea"/>
                <a:cs typeface="+mj-cs"/>
              </a:rPr>
              <a:t>Definition and Relationship to AI</a:t>
            </a:r>
          </a:p>
        </p:txBody>
      </p:sp>
    </p:spTree>
    <p:extLst>
      <p:ext uri="{BB962C8B-B14F-4D97-AF65-F5344CB8AC3E}">
        <p14:creationId xmlns:p14="http://schemas.microsoft.com/office/powerpoint/2010/main" val="2827377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obot technology will soon take the place of business people.">
            <a:extLst>
              <a:ext uri="{FF2B5EF4-FFF2-40B4-BE49-F238E27FC236}">
                <a16:creationId xmlns:a16="http://schemas.microsoft.com/office/drawing/2014/main" id="{EA552984-E630-445D-B192-B4A92406D61A}"/>
              </a:ext>
            </a:extLst>
          </p:cNvPr>
          <p:cNvPicPr>
            <a:picLocks noGrp="1" noChangeAspect="1"/>
          </p:cNvPicPr>
          <p:nvPr>
            <p:ph type="pic" sz="quarter" idx="13"/>
          </p:nvPr>
        </p:nvPicPr>
        <p:blipFill>
          <a:blip r:embed="rId3"/>
          <a:srcRect l="35554" r="8552" b="-1"/>
          <a:stretch>
            <a:fillRect/>
          </a:stretch>
        </p:blipFill>
        <p:spPr>
          <a:xfrm>
            <a:off x="7400544" y="10"/>
            <a:ext cx="4791456" cy="6857990"/>
          </a:xfrm>
          <a:noFill/>
        </p:spPr>
      </p:pic>
      <p:sp>
        <p:nvSpPr>
          <p:cNvPr id="5" name="TextBox 4">
            <a:extLst>
              <a:ext uri="{FF2B5EF4-FFF2-40B4-BE49-F238E27FC236}">
                <a16:creationId xmlns:a16="http://schemas.microsoft.com/office/drawing/2014/main" id="{D2383662-5781-4945-8CAE-4E967D0F90C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774" y="1828800"/>
            <a:ext cx="6135624" cy="4489704"/>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Early Algorithms</a:t>
            </a:r>
          </a:p>
          <a:p>
            <a:pPr marL="0" lvl="1" indent="0">
              <a:spcBef>
                <a:spcPts val="1000"/>
              </a:spcBef>
              <a:spcAft>
                <a:spcPts val="600"/>
              </a:spcAft>
              <a:buFont typeface="Arial" panose="020B0604020202020204" pitchFamily="34" charset="0"/>
              <a:buNone/>
            </a:pPr>
            <a:r>
              <a:rPr lang="en-US" sz="1400"/>
              <a:t>The journey of machine learning began in the 1950s with the development of early algorithms that laid the foundation for future advancements.</a:t>
            </a:r>
          </a:p>
          <a:p>
            <a:pPr marL="0" indent="0">
              <a:spcBef>
                <a:spcPts val="2500"/>
              </a:spcBef>
              <a:spcAft>
                <a:spcPts val="600"/>
              </a:spcAft>
              <a:buFont typeface="Arial" panose="020B0604020202020204" pitchFamily="34" charset="0"/>
              <a:buNone/>
            </a:pPr>
            <a:r>
              <a:rPr lang="en-US" sz="1400" b="1"/>
              <a:t>Growth of ML</a:t>
            </a:r>
          </a:p>
          <a:p>
            <a:pPr marL="0" lvl="1" indent="0">
              <a:spcBef>
                <a:spcPts val="1000"/>
              </a:spcBef>
              <a:spcAft>
                <a:spcPts val="600"/>
              </a:spcAft>
              <a:buFont typeface="Arial" panose="020B0604020202020204" pitchFamily="34" charset="0"/>
              <a:buNone/>
            </a:pPr>
            <a:r>
              <a:rPr lang="en-US" sz="1400"/>
              <a:t>Over the decades, machine learning has experienced significant growth, evolving with technological advancements and increasing data availability.</a:t>
            </a:r>
          </a:p>
          <a:p>
            <a:pPr marL="0" indent="0">
              <a:spcBef>
                <a:spcPts val="2500"/>
              </a:spcBef>
              <a:spcAft>
                <a:spcPts val="600"/>
              </a:spcAft>
              <a:buFont typeface="Arial" panose="020B0604020202020204" pitchFamily="34" charset="0"/>
              <a:buNone/>
            </a:pPr>
            <a:r>
              <a:rPr lang="en-US" sz="1400" b="1"/>
              <a:t>Deep Learning Revolution</a:t>
            </a:r>
          </a:p>
          <a:p>
            <a:pPr marL="0" lvl="1" indent="0">
              <a:spcBef>
                <a:spcPts val="1000"/>
              </a:spcBef>
              <a:spcAft>
                <a:spcPts val="600"/>
              </a:spcAft>
              <a:buFont typeface="Arial" panose="020B0604020202020204" pitchFamily="34" charset="0"/>
              <a:buNone/>
            </a:pPr>
            <a:r>
              <a:rPr lang="en-US" sz="1400"/>
              <a:t>The 2010s marked the explosion of deep learning, a subset of machine learning that led to breakthroughs in various fields, including image and speech recognition.</a:t>
            </a:r>
          </a:p>
        </p:txBody>
      </p:sp>
      <p:sp>
        <p:nvSpPr>
          <p:cNvPr id="3" name="Title 2">
            <a:extLst>
              <a:ext uri="{FF2B5EF4-FFF2-40B4-BE49-F238E27FC236}">
                <a16:creationId xmlns:a16="http://schemas.microsoft.com/office/drawing/2014/main" id="{31A4D2F9-9ED4-A154-8785-C809271A62E0}"/>
              </a:ext>
            </a:extLst>
          </p:cNvPr>
          <p:cNvSpPr>
            <a:spLocks noGrp="1"/>
          </p:cNvSpPr>
          <p:nvPr>
            <p:ph type="title"/>
          </p:nvPr>
        </p:nvSpPr>
        <p:spPr>
          <a:xfrm>
            <a:off x="612647" y="548640"/>
            <a:ext cx="7717317" cy="1143000"/>
          </a:xfrm>
        </p:spPr>
        <p:txBody>
          <a:bodyPr vert="horz" lIns="91440" tIns="45720" rIns="91440" bIns="45720" rtlCol="0" anchor="b">
            <a:normAutofit/>
          </a:bodyPr>
          <a:lstStyle/>
          <a:p>
            <a:pPr>
              <a:lnSpc>
                <a:spcPct val="110000"/>
              </a:lnSpc>
            </a:pPr>
            <a:r>
              <a:rPr lang="en-US" sz="3100" b="0" kern="1200" cap="all" spc="300" baseline="0">
                <a:highlight>
                  <a:srgbClr val="000000"/>
                </a:highlight>
                <a:latin typeface="+mj-lt"/>
                <a:ea typeface="+mj-ea"/>
                <a:cs typeface="+mj-cs"/>
              </a:rPr>
              <a:t>Brief History of Machine Learning</a:t>
            </a:r>
          </a:p>
        </p:txBody>
      </p:sp>
    </p:spTree>
    <p:extLst>
      <p:ext uri="{BB962C8B-B14F-4D97-AF65-F5344CB8AC3E}">
        <p14:creationId xmlns:p14="http://schemas.microsoft.com/office/powerpoint/2010/main" val="1910787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itation">
  <a:themeElements>
    <a:clrScheme name="Custom 334">
      <a:dk1>
        <a:sysClr val="windowText" lastClr="000000"/>
      </a:dk1>
      <a:lt1>
        <a:sysClr val="window" lastClr="FFFFFF"/>
      </a:lt1>
      <a:dk2>
        <a:srgbClr val="01375D"/>
      </a:dk2>
      <a:lt2>
        <a:srgbClr val="F3F2EF"/>
      </a:lt2>
      <a:accent1>
        <a:srgbClr val="29A3D2"/>
      </a:accent1>
      <a:accent2>
        <a:srgbClr val="0669AC"/>
      </a:accent2>
      <a:accent3>
        <a:srgbClr val="37B99D"/>
      </a:accent3>
      <a:accent4>
        <a:srgbClr val="FD891C"/>
      </a:accent4>
      <a:accent5>
        <a:srgbClr val="FA531E"/>
      </a:accent5>
      <a:accent6>
        <a:srgbClr val="FF4B95"/>
      </a:accent6>
      <a:hlink>
        <a:srgbClr val="FA531E"/>
      </a:hlink>
      <a:folHlink>
        <a:srgbClr val="37B99D"/>
      </a:folHlink>
    </a:clrScheme>
    <a:fontScheme name="Custom 363">
      <a:majorFont>
        <a:latin typeface="Grandview"/>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ation Showcase_win32_LW_V8" id="{F6E927C2-C719-4BD7-AE7A-76BEB44AA7D6}" vid="{C0CB572A-F088-441E-8F95-EFED0AB31A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334">
    <a:dk1>
      <a:sysClr val="windowText" lastClr="000000"/>
    </a:dk1>
    <a:lt1>
      <a:sysClr val="window" lastClr="FFFFFF"/>
    </a:lt1>
    <a:dk2>
      <a:srgbClr val="01375D"/>
    </a:dk2>
    <a:lt2>
      <a:srgbClr val="F3F2EF"/>
    </a:lt2>
    <a:accent1>
      <a:srgbClr val="29A3D2"/>
    </a:accent1>
    <a:accent2>
      <a:srgbClr val="0669AC"/>
    </a:accent2>
    <a:accent3>
      <a:srgbClr val="37B99D"/>
    </a:accent3>
    <a:accent4>
      <a:srgbClr val="FD891C"/>
    </a:accent4>
    <a:accent5>
      <a:srgbClr val="FA531E"/>
    </a:accent5>
    <a:accent6>
      <a:srgbClr val="FF4B95"/>
    </a:accent6>
    <a:hlink>
      <a:srgbClr val="FA531E"/>
    </a:hlink>
    <a:folHlink>
      <a:srgbClr val="37B99D"/>
    </a:folHlink>
  </a:clrScheme>
</a:themeOverride>
</file>

<file path=ppt/theme/themeOverride2.xml><?xml version="1.0" encoding="utf-8"?>
<a:themeOverride xmlns:a="http://schemas.openxmlformats.org/drawingml/2006/main">
  <a:clrScheme name="Custom 334">
    <a:dk1>
      <a:sysClr val="windowText" lastClr="000000"/>
    </a:dk1>
    <a:lt1>
      <a:sysClr val="window" lastClr="FFFFFF"/>
    </a:lt1>
    <a:dk2>
      <a:srgbClr val="01375D"/>
    </a:dk2>
    <a:lt2>
      <a:srgbClr val="F3F2EF"/>
    </a:lt2>
    <a:accent1>
      <a:srgbClr val="29A3D2"/>
    </a:accent1>
    <a:accent2>
      <a:srgbClr val="0669AC"/>
    </a:accent2>
    <a:accent3>
      <a:srgbClr val="37B99D"/>
    </a:accent3>
    <a:accent4>
      <a:srgbClr val="FD891C"/>
    </a:accent4>
    <a:accent5>
      <a:srgbClr val="FA531E"/>
    </a:accent5>
    <a:accent6>
      <a:srgbClr val="FF4B95"/>
    </a:accent6>
    <a:hlink>
      <a:srgbClr val="FA531E"/>
    </a:hlink>
    <a:folHlink>
      <a:srgbClr val="37B99D"/>
    </a:folHlink>
  </a:clrScheme>
</a:themeOverride>
</file>

<file path=ppt/theme/themeOverride3.xml><?xml version="1.0" encoding="utf-8"?>
<a:themeOverride xmlns:a="http://schemas.openxmlformats.org/drawingml/2006/main">
  <a:clrScheme name="Custom 334">
    <a:dk1>
      <a:sysClr val="windowText" lastClr="000000"/>
    </a:dk1>
    <a:lt1>
      <a:sysClr val="window" lastClr="FFFFFF"/>
    </a:lt1>
    <a:dk2>
      <a:srgbClr val="01375D"/>
    </a:dk2>
    <a:lt2>
      <a:srgbClr val="F3F2EF"/>
    </a:lt2>
    <a:accent1>
      <a:srgbClr val="29A3D2"/>
    </a:accent1>
    <a:accent2>
      <a:srgbClr val="0669AC"/>
    </a:accent2>
    <a:accent3>
      <a:srgbClr val="37B99D"/>
    </a:accent3>
    <a:accent4>
      <a:srgbClr val="FD891C"/>
    </a:accent4>
    <a:accent5>
      <a:srgbClr val="FA531E"/>
    </a:accent5>
    <a:accent6>
      <a:srgbClr val="FF4B95"/>
    </a:accent6>
    <a:hlink>
      <a:srgbClr val="FA531E"/>
    </a:hlink>
    <a:folHlink>
      <a:srgbClr val="37B99D"/>
    </a:folHlink>
  </a:clrScheme>
</a:themeOverride>
</file>

<file path=docProps/app.xml><?xml version="1.0" encoding="utf-8"?>
<Properties xmlns="http://schemas.openxmlformats.org/officeDocument/2006/extended-properties" xmlns:vt="http://schemas.openxmlformats.org/officeDocument/2006/docPropsVTypes">
  <TotalTime>7</TotalTime>
  <Words>2136</Words>
  <Application>Microsoft Office PowerPoint</Application>
  <PresentationFormat>Widescreen</PresentationFormat>
  <Paragraphs>180</Paragraphs>
  <Slides>24</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Arial</vt:lpstr>
      <vt:lpstr>Grandview</vt:lpstr>
      <vt:lpstr>Grandview Display</vt:lpstr>
      <vt:lpstr>Citation</vt:lpstr>
      <vt:lpstr>Introduction to Artificial Intelligence and Machine Learning: Fundamentals and Applications</vt:lpstr>
      <vt:lpstr>Agenda Overview</vt:lpstr>
      <vt:lpstr>Understanding Artificial Intelligence (AI)</vt:lpstr>
      <vt:lpstr>Definition and History of AI</vt:lpstr>
      <vt:lpstr>Types of AI (Narrow AI, General AI, Superintelligent AI)</vt:lpstr>
      <vt:lpstr>Key Concepts in AI</vt:lpstr>
      <vt:lpstr>Overview of Machine Learning (ML)</vt:lpstr>
      <vt:lpstr>Definition and Relationship to AI</vt:lpstr>
      <vt:lpstr>Brief History of Machine Learning</vt:lpstr>
      <vt:lpstr>Types of Machine Learning (Supervised, Unsupervised, Reinforcement Learning)</vt:lpstr>
      <vt:lpstr>Fundamental Algorithms in Machine Learning</vt:lpstr>
      <vt:lpstr>Supervised Learning Algorithms (Linear Regression, Decision Trees, Etc.)</vt:lpstr>
      <vt:lpstr>Unsupervised Learning Algorithms (K-Means Clustering, PCA, Etc.)</vt:lpstr>
      <vt:lpstr>Reinforcement Learning Algorithms (Q-Learning, Deep Q-Networks, Etc.)</vt:lpstr>
      <vt:lpstr>Key Components and Technologies in AI and ML</vt:lpstr>
      <vt:lpstr>Data and Data Preprocessing</vt:lpstr>
      <vt:lpstr>Neural Networks and Deep Learning</vt:lpstr>
      <vt:lpstr>Natural Language Processing (NLP)</vt:lpstr>
      <vt:lpstr>Applications and Impact of AI and ML</vt:lpstr>
      <vt:lpstr>AI and ML in Healthcare</vt:lpstr>
      <vt:lpstr>AI and ML in Finance</vt:lpstr>
      <vt:lpstr>Future Trends and Ethical Considerations</vt:lpstr>
      <vt:lpstr>Conclusion</vt:lpstr>
      <vt:lpstr>Thanks and REgards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Nikhil Shah</dc:creator>
  <cp:lastModifiedBy>Nikhil Shah</cp:lastModifiedBy>
  <cp:revision>1</cp:revision>
  <dcterms:created xsi:type="dcterms:W3CDTF">2025-05-13T18:59:34Z</dcterms:created>
  <dcterms:modified xsi:type="dcterms:W3CDTF">2025-05-13T19:13:01Z</dcterms:modified>
</cp:coreProperties>
</file>